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80" r:id="rId5"/>
    <p:sldId id="288" r:id="rId6"/>
    <p:sldId id="297" r:id="rId7"/>
    <p:sldId id="306" r:id="rId8"/>
    <p:sldId id="312" r:id="rId9"/>
    <p:sldId id="313" r:id="rId10"/>
    <p:sldId id="314" r:id="rId11"/>
    <p:sldId id="316" r:id="rId12"/>
    <p:sldId id="317" r:id="rId13"/>
    <p:sldId id="319" r:id="rId14"/>
    <p:sldId id="324" r:id="rId15"/>
    <p:sldId id="326" r:id="rId16"/>
    <p:sldId id="323" r:id="rId17"/>
    <p:sldId id="321" r:id="rId18"/>
    <p:sldId id="322" r:id="rId19"/>
    <p:sldId id="318" r:id="rId20"/>
    <p:sldId id="325" r:id="rId21"/>
    <p:sldId id="327" r:id="rId22"/>
    <p:sldId id="328" r:id="rId23"/>
    <p:sldId id="285" r:id="rId24"/>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har Patel" initials="NP" lastIdx="2" clrIdx="0">
    <p:extLst>
      <p:ext uri="{19B8F6BF-5375-455C-9EA6-DF929625EA0E}">
        <p15:presenceInfo xmlns:p15="http://schemas.microsoft.com/office/powerpoint/2012/main" userId="410ec48b12189e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a:latin typeface="IBM Plex Sans" panose="020B0503050203000203" pitchFamily="34" charset="0"/>
              </a:rPr>
              <a:t>INSTRUCTIONS TO REPLACE IMAGE:</a:t>
            </a:r>
          </a:p>
          <a:p>
            <a:endParaRPr lang="en-US" b="1">
              <a:latin typeface="IBM Plex Sans" panose="020B0503050203000203" pitchFamily="34" charset="0"/>
            </a:endParaRPr>
          </a:p>
          <a:p>
            <a:pPr marL="342900" indent="-342900">
              <a:lnSpc>
                <a:spcPct val="150000"/>
              </a:lnSpc>
              <a:buFont typeface="+mj-lt"/>
              <a:buAutoNum type="arabicPeriod"/>
            </a:pPr>
            <a:r>
              <a:rPr lang="en-US" sz="1400" b="0">
                <a:latin typeface="IBM Plex Sans" panose="020B0503050203000203" pitchFamily="34" charset="0"/>
              </a:rPr>
              <a:t>Go to View&gt;Slide Master</a:t>
            </a:r>
          </a:p>
          <a:p>
            <a:pPr marL="342900" indent="-342900">
              <a:lnSpc>
                <a:spcPct val="150000"/>
              </a:lnSpc>
              <a:buFont typeface="+mj-lt"/>
              <a:buAutoNum type="arabicPeriod"/>
            </a:pPr>
            <a:r>
              <a:rPr lang="en-US" sz="1400" b="0">
                <a:latin typeface="IBM Plex Sans" panose="020B0503050203000203" pitchFamily="34" charset="0"/>
              </a:rPr>
              <a:t>Locate this layout and duplicate it</a:t>
            </a:r>
          </a:p>
          <a:p>
            <a:pPr marL="342900" indent="-342900">
              <a:lnSpc>
                <a:spcPct val="150000"/>
              </a:lnSpc>
              <a:buFont typeface="+mj-lt"/>
              <a:buAutoNum type="arabicPeriod"/>
            </a:pPr>
            <a:r>
              <a:rPr lang="en-US" sz="1400" b="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a:latin typeface="IBM Plex Sans" panose="020B0503050203000203" pitchFamily="34" charset="0"/>
              </a:rPr>
              <a:t>Scroll to “Change Picture”</a:t>
            </a:r>
          </a:p>
          <a:p>
            <a:pPr marL="342900" indent="-342900">
              <a:lnSpc>
                <a:spcPct val="150000"/>
              </a:lnSpc>
              <a:buFont typeface="+mj-lt"/>
              <a:buAutoNum type="arabicPeriod"/>
            </a:pPr>
            <a:r>
              <a:rPr lang="en-US" sz="1400" b="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a:latin typeface="IBM Plex Sans" panose="020B0503050203000203" pitchFamily="34" charset="0"/>
              </a:rPr>
              <a:t>Select desired image</a:t>
            </a:r>
          </a:p>
          <a:p>
            <a:pPr marL="342900" indent="-342900">
              <a:lnSpc>
                <a:spcPct val="150000"/>
              </a:lnSpc>
              <a:buFont typeface="+mj-lt"/>
              <a:buAutoNum type="arabicPeriod"/>
            </a:pPr>
            <a:r>
              <a:rPr lang="en-US" sz="1400" b="0">
                <a:latin typeface="IBM Plex Sans" panose="020B0503050203000203" pitchFamily="34" charset="0"/>
              </a:rPr>
              <a:t>Resize and crop image as necessary</a:t>
            </a:r>
          </a:p>
          <a:p>
            <a:pPr marL="342900" indent="-342900">
              <a:lnSpc>
                <a:spcPct val="150000"/>
              </a:lnSpc>
              <a:buFont typeface="+mj-lt"/>
              <a:buAutoNum type="arabicPeriod"/>
            </a:pPr>
            <a:r>
              <a:rPr lang="en-US" sz="1400" b="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news.northwestern.edu/stories/2019/04/human-caused-climate-change-played-limited-role-in-beijings-2013-airpocalypse/" TargetMode="External"/><Relationship Id="rId2" Type="http://schemas.openxmlformats.org/officeDocument/2006/relationships/image" Target="../media/image13.gif"/><Relationship Id="rId1" Type="http://schemas.openxmlformats.org/officeDocument/2006/relationships/slideLayout" Target="../slideLayouts/slideLayout5.xml"/><Relationship Id="rId4" Type="http://schemas.openxmlformats.org/officeDocument/2006/relationships/hyperlink" Target="https://www.weforum.org/agenda/2016/02/which-country-has-the-worst-air-pollu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upload.wikimedia.org/wikipedia/commons/thumb/9/97/Air_Contamination_in_Ningbo%2C_2013-12-07_02.jpg/220px-Air_Contamination_in_Ningbo%2C_2013-12-07_02.jpg"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2013_Eastern_China_smog#/media/File:Air_Contamination_in_Ningbo,_2013-12-07_02.jpg"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4251158" y="2504921"/>
            <a:ext cx="7279456" cy="2061531"/>
          </a:xfrm>
        </p:spPr>
        <p:txBody>
          <a:bodyPr/>
          <a:lstStyle/>
          <a:p>
            <a:r>
              <a:rPr lang="en-US" dirty="0">
                <a:latin typeface="Saira Condensed Condensed Light"/>
              </a:rPr>
              <a:t>Time-series Air-Quality Index Analysis</a:t>
            </a:r>
            <a:endParaRPr lang="en-US" dirty="0"/>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p:txBody>
          <a:bodyPr>
            <a:normAutofit fontScale="85000" lnSpcReduction="20000"/>
          </a:bodyPr>
          <a:lstStyle/>
          <a:p>
            <a:r>
              <a:rPr lang="en-US" dirty="0"/>
              <a:t>Nihar Patel</a:t>
            </a:r>
          </a:p>
          <a:p>
            <a:r>
              <a:rPr lang="en-US" dirty="0" err="1"/>
              <a:t>Krutin</a:t>
            </a:r>
            <a:r>
              <a:rPr lang="en-US" dirty="0"/>
              <a:t> Rathod</a:t>
            </a:r>
          </a:p>
          <a:p>
            <a:r>
              <a:rPr lang="en-US" dirty="0" err="1"/>
              <a:t>Sanika</a:t>
            </a:r>
            <a:r>
              <a:rPr lang="en-US" dirty="0"/>
              <a:t> </a:t>
            </a:r>
            <a:r>
              <a:rPr lang="en-US" dirty="0" err="1"/>
              <a:t>Mhadgut</a:t>
            </a:r>
            <a:endParaRPr lang="en-US" dirty="0"/>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a:xfrm>
            <a:off x="4675910" y="5690084"/>
            <a:ext cx="6854708" cy="651949"/>
          </a:xfrm>
        </p:spPr>
        <p:txBody>
          <a:bodyPr vert="horz" lIns="91440" tIns="45720" rIns="91440" bIns="45720" rtlCol="0" anchor="t">
            <a:normAutofit fontScale="92500" lnSpcReduction="10000"/>
          </a:bodyPr>
          <a:lstStyle/>
          <a:p>
            <a:r>
              <a:rPr lang="en-US" dirty="0">
                <a:latin typeface="IBM Plex Sans SemiBold"/>
              </a:rPr>
              <a:t>Under the Guidance of Prof. </a:t>
            </a:r>
            <a:r>
              <a:rPr lang="en-US" dirty="0" err="1">
                <a:latin typeface="IBM Plex Sans SemiBold"/>
              </a:rPr>
              <a:t>Sucheng</a:t>
            </a:r>
            <a:r>
              <a:rPr lang="en-US" dirty="0">
                <a:latin typeface="IBM Plex Sans SemiBold"/>
              </a:rPr>
              <a:t> Yu</a:t>
            </a:r>
          </a:p>
          <a:p>
            <a:r>
              <a:rPr lang="en-US" dirty="0">
                <a:latin typeface="IBM Plex Sans SemiBold"/>
              </a:rPr>
              <a:t>CPE 695 : Applied Machine Learning</a:t>
            </a:r>
            <a:endParaRPr lang="en-US" dirty="0"/>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a:xfrm>
            <a:off x="10416209" y="6342033"/>
            <a:ext cx="1114406" cy="246221"/>
          </a:xfrm>
        </p:spPr>
        <p:txBody>
          <a:bodyPr/>
          <a:lstStyle/>
          <a:p>
            <a:r>
              <a:rPr lang="en-US" dirty="0"/>
              <a:t>Date: 05/08/24</a:t>
            </a:r>
          </a:p>
        </p:txBody>
      </p:sp>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Results</a:t>
            </a:r>
            <a:endParaRPr lang="en-US" dirty="0">
              <a:solidFill>
                <a:schemeClr val="accent4"/>
              </a:solidFill>
            </a:endParaRPr>
          </a:p>
        </p:txBody>
      </p:sp>
      <p:sp>
        <p:nvSpPr>
          <p:cNvPr id="5" name="Title 1">
            <a:extLst>
              <a:ext uri="{FF2B5EF4-FFF2-40B4-BE49-F238E27FC236}">
                <a16:creationId xmlns:a16="http://schemas.microsoft.com/office/drawing/2014/main" id="{23D09630-E22A-8BB6-25D0-AECA0A7AC9F3}"/>
              </a:ext>
            </a:extLst>
          </p:cNvPr>
          <p:cNvSpPr txBox="1">
            <a:spLocks/>
          </p:cNvSpPr>
          <p:nvPr/>
        </p:nvSpPr>
        <p:spPr>
          <a:xfrm>
            <a:off x="740690" y="2766218"/>
            <a:ext cx="10710619" cy="1325563"/>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dirty="0">
                <a:solidFill>
                  <a:schemeClr val="accent4"/>
                </a:solidFill>
                <a:latin typeface="Saira Condensed Condensed SemiBold"/>
              </a:rPr>
              <a:t>UNI-VARIATE FORECASTING MODELS</a:t>
            </a:r>
            <a:endParaRPr lang="en-US" dirty="0">
              <a:solidFill>
                <a:schemeClr val="accent4"/>
              </a:solidFill>
            </a:endParaRPr>
          </a:p>
        </p:txBody>
      </p:sp>
    </p:spTree>
    <p:extLst>
      <p:ext uri="{BB962C8B-B14F-4D97-AF65-F5344CB8AC3E}">
        <p14:creationId xmlns:p14="http://schemas.microsoft.com/office/powerpoint/2010/main" val="3640743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Results</a:t>
            </a:r>
            <a:br>
              <a:rPr lang="en-US" dirty="0">
                <a:latin typeface="Saira Condensed Condensed SemiBold"/>
              </a:rPr>
            </a:br>
            <a:r>
              <a:rPr lang="en-US" b="1" dirty="0">
                <a:solidFill>
                  <a:schemeClr val="accent4"/>
                </a:solidFill>
                <a:latin typeface="IBM Plex Sans"/>
              </a:rPr>
              <a:t>ARIMA &amp; SARIMA Model</a:t>
            </a:r>
            <a:endParaRPr lang="en-US" dirty="0">
              <a:solidFill>
                <a:schemeClr val="accent4"/>
              </a:solidFill>
            </a:endParaRPr>
          </a:p>
        </p:txBody>
      </p:sp>
      <p:pic>
        <p:nvPicPr>
          <p:cNvPr id="4" name="Picture 3">
            <a:extLst>
              <a:ext uri="{FF2B5EF4-FFF2-40B4-BE49-F238E27FC236}">
                <a16:creationId xmlns:a16="http://schemas.microsoft.com/office/drawing/2014/main" id="{178ABE35-D63A-A1CA-5B2E-668E0B2184BC}"/>
              </a:ext>
            </a:extLst>
          </p:cNvPr>
          <p:cNvPicPr>
            <a:picLocks noChangeAspect="1"/>
          </p:cNvPicPr>
          <p:nvPr/>
        </p:nvPicPr>
        <p:blipFill>
          <a:blip r:embed="rId2"/>
          <a:stretch>
            <a:fillRect/>
          </a:stretch>
        </p:blipFill>
        <p:spPr>
          <a:xfrm>
            <a:off x="428256" y="3353962"/>
            <a:ext cx="5823072" cy="2727517"/>
          </a:xfrm>
          <a:prstGeom prst="rect">
            <a:avLst/>
          </a:prstGeom>
        </p:spPr>
      </p:pic>
      <p:sp>
        <p:nvSpPr>
          <p:cNvPr id="8" name="TextBox 7">
            <a:extLst>
              <a:ext uri="{FF2B5EF4-FFF2-40B4-BE49-F238E27FC236}">
                <a16:creationId xmlns:a16="http://schemas.microsoft.com/office/drawing/2014/main" id="{41D1E74F-5F7F-337D-1E96-19161D83CF48}"/>
              </a:ext>
            </a:extLst>
          </p:cNvPr>
          <p:cNvSpPr txBox="1"/>
          <p:nvPr/>
        </p:nvSpPr>
        <p:spPr>
          <a:xfrm>
            <a:off x="6329825" y="2516098"/>
            <a:ext cx="5537093" cy="3785652"/>
          </a:xfrm>
          <a:prstGeom prst="rect">
            <a:avLst/>
          </a:prstGeom>
          <a:noFill/>
        </p:spPr>
        <p:txBody>
          <a:bodyPr wrap="none" rtlCol="0">
            <a:spAutoFit/>
          </a:bodyPr>
          <a:lstStyle/>
          <a:p>
            <a:r>
              <a:rPr lang="en-IN" sz="1200" dirty="0">
                <a:latin typeface="Consolas" panose="020B0609020204030204" pitchFamily="49" charset="0"/>
              </a:rPr>
              <a:t>PM2.5</a:t>
            </a:r>
          </a:p>
          <a:p>
            <a:r>
              <a:rPr lang="en-IN" sz="1200" dirty="0">
                <a:latin typeface="Consolas" panose="020B0609020204030204" pitchFamily="49" charset="0"/>
              </a:rPr>
              <a:t>Performing stepwise search to minimize </a:t>
            </a:r>
            <a:r>
              <a:rPr lang="en-IN" sz="1200" dirty="0" err="1">
                <a:latin typeface="Consolas" panose="020B0609020204030204" pitchFamily="49" charset="0"/>
              </a:rPr>
              <a:t>aic</a:t>
            </a:r>
            <a:endParaRPr lang="en-IN" sz="1200" dirty="0">
              <a:latin typeface="Consolas" panose="020B0609020204030204" pitchFamily="49" charset="0"/>
            </a:endParaRPr>
          </a:p>
          <a:p>
            <a:r>
              <a:rPr lang="en-IN" sz="1200" dirty="0">
                <a:latin typeface="Consolas" panose="020B0609020204030204" pitchFamily="49" charset="0"/>
              </a:rPr>
              <a:t>ARIMA(0,1,0)(0,1,0)[52] : AIC=1318.303, Time=0.19 sec</a:t>
            </a:r>
          </a:p>
          <a:p>
            <a:r>
              <a:rPr lang="en-IN" sz="1200" dirty="0">
                <a:latin typeface="Consolas" panose="020B0609020204030204" pitchFamily="49" charset="0"/>
              </a:rPr>
              <a:t>ARIMA(1,1,0)(1,1,0)[52] : AIC=1281.508, Time=1.38 sec</a:t>
            </a:r>
          </a:p>
          <a:p>
            <a:r>
              <a:rPr lang="en-IN" sz="1200" dirty="0">
                <a:latin typeface="Consolas" panose="020B0609020204030204" pitchFamily="49" charset="0"/>
              </a:rPr>
              <a:t>ARIMA(0,1,1)(0,1,1)[52] : AIC=inf, Time=3.38 sec</a:t>
            </a:r>
          </a:p>
          <a:p>
            <a:r>
              <a:rPr lang="en-IN" sz="1200" dirty="0">
                <a:latin typeface="Consolas" panose="020B0609020204030204" pitchFamily="49" charset="0"/>
              </a:rPr>
              <a:t>ARIMA(1,1,0)(0,1,0)[52] : AIC=1292.152, Time=0.25 sec</a:t>
            </a:r>
          </a:p>
          <a:p>
            <a:r>
              <a:rPr lang="en-IN" sz="1200" dirty="0">
                <a:latin typeface="Consolas" panose="020B0609020204030204" pitchFamily="49" charset="0"/>
              </a:rPr>
              <a:t>ARIMA(1,1,0)(2,1,0)[52] : AIC=inf, Time=6.22 sec</a:t>
            </a:r>
          </a:p>
          <a:p>
            <a:r>
              <a:rPr lang="en-IN" sz="1200" dirty="0">
                <a:latin typeface="Consolas" panose="020B0609020204030204" pitchFamily="49" charset="0"/>
              </a:rPr>
              <a:t>ARIMA(1,1,0)(1,1,1)[52] : AIC=inf, Time=7.00 sec</a:t>
            </a:r>
          </a:p>
          <a:p>
            <a:r>
              <a:rPr lang="en-IN" sz="1200" dirty="0">
                <a:latin typeface="Consolas" panose="020B0609020204030204" pitchFamily="49" charset="0"/>
              </a:rPr>
              <a:t>ARIMA(1,1,0)(0,1,1)[52] : AIC=inf, Time=2.23 sec</a:t>
            </a:r>
          </a:p>
          <a:p>
            <a:r>
              <a:rPr lang="en-IN" sz="1200" dirty="0">
                <a:latin typeface="Consolas" panose="020B0609020204030204" pitchFamily="49" charset="0"/>
              </a:rPr>
              <a:t>ARIMA(1,1,0)(2,1,1)[52] : AIC=inf, Time=8.38 sec</a:t>
            </a:r>
          </a:p>
          <a:p>
            <a:r>
              <a:rPr lang="en-IN" sz="1200" dirty="0">
                <a:latin typeface="Consolas" panose="020B0609020204030204" pitchFamily="49" charset="0"/>
              </a:rPr>
              <a:t>ARIMA(0,1,0)(1,1,0)[52] : AIC=1307.125, Time=1.14 sec</a:t>
            </a:r>
          </a:p>
          <a:p>
            <a:r>
              <a:rPr lang="en-IN" sz="1200" dirty="0">
                <a:latin typeface="Consolas" panose="020B0609020204030204" pitchFamily="49" charset="0"/>
              </a:rPr>
              <a:t>ARIMA(2,1,0)(1,1,0)[52] : AIC=1271.524, Time=2.06 sec</a:t>
            </a:r>
          </a:p>
          <a:p>
            <a:r>
              <a:rPr lang="en-IN" sz="1200" dirty="0">
                <a:latin typeface="Consolas" panose="020B0609020204030204" pitchFamily="49" charset="0"/>
              </a:rPr>
              <a:t>ARIMA(2,1,0)(0,1,0)[52] : AIC=1286.088, Time=0.41 sec</a:t>
            </a:r>
          </a:p>
          <a:p>
            <a:r>
              <a:rPr lang="en-IN" sz="1200" dirty="0">
                <a:latin typeface="Consolas" panose="020B0609020204030204" pitchFamily="49" charset="0"/>
              </a:rPr>
              <a:t>ARIMA(2,1,0)(2,1,0)[52] : AIC=inf, Time=8.35 sec</a:t>
            </a:r>
          </a:p>
          <a:p>
            <a:r>
              <a:rPr lang="en-IN" sz="1200" dirty="0">
                <a:latin typeface="Consolas" panose="020B0609020204030204" pitchFamily="49" charset="0"/>
              </a:rPr>
              <a:t>ARIMA(2,1,0)(1,1,1)[52] : AIC=inf, Time=9.31 sec</a:t>
            </a:r>
          </a:p>
          <a:p>
            <a:r>
              <a:rPr lang="en-IN" sz="1200" dirty="0">
                <a:latin typeface="Consolas" panose="020B0609020204030204" pitchFamily="49" charset="0"/>
              </a:rPr>
              <a:t>ARIMA(2,1,0)(0,1,1)[52] : AIC=inf, Time=6.76 sec</a:t>
            </a:r>
          </a:p>
          <a:p>
            <a:r>
              <a:rPr lang="en-IN" sz="1200" dirty="0">
                <a:latin typeface="Consolas" panose="020B0609020204030204" pitchFamily="49" charset="0"/>
              </a:rPr>
              <a:t>ARIMA(2,1,0)(2,1,1)[52] : AIC=1274.336, Time=10.71 sec</a:t>
            </a:r>
          </a:p>
          <a:p>
            <a:r>
              <a:rPr lang="en-IN" sz="1200" dirty="0">
                <a:latin typeface="Consolas" panose="020B0609020204030204" pitchFamily="49" charset="0"/>
              </a:rPr>
              <a:t>ARIMA(2,1,1)(1,1,0)[52] : AIC=inf, Time=8.92 sec</a:t>
            </a:r>
          </a:p>
          <a:p>
            <a:r>
              <a:rPr lang="en-IN" sz="1200" dirty="0">
                <a:latin typeface="Consolas" panose="020B0609020204030204" pitchFamily="49" charset="0"/>
              </a:rPr>
              <a:t>ARIMA(1,1,1)(1,1,0)[52] : AIC=inf, Time=4.99 sec</a:t>
            </a:r>
          </a:p>
          <a:p>
            <a:r>
              <a:rPr lang="en-IN" sz="1200" dirty="0">
                <a:latin typeface="Consolas" panose="020B0609020204030204" pitchFamily="49" charset="0"/>
              </a:rPr>
              <a:t>ARIMA(2,1,0)(1,1,0)[52] intercept : AIC=1273.518, Time=4.87 sec</a:t>
            </a:r>
            <a:endParaRPr lang="en-IN" sz="1200" dirty="0"/>
          </a:p>
        </p:txBody>
      </p:sp>
      <p:sp>
        <p:nvSpPr>
          <p:cNvPr id="3" name="TextBox 2">
            <a:extLst>
              <a:ext uri="{FF2B5EF4-FFF2-40B4-BE49-F238E27FC236}">
                <a16:creationId xmlns:a16="http://schemas.microsoft.com/office/drawing/2014/main" id="{AF74EFAC-9301-AE3E-4ABF-FAB870660C5C}"/>
              </a:ext>
            </a:extLst>
          </p:cNvPr>
          <p:cNvSpPr txBox="1"/>
          <p:nvPr/>
        </p:nvSpPr>
        <p:spPr>
          <a:xfrm>
            <a:off x="8000604" y="2038130"/>
            <a:ext cx="1563761" cy="369332"/>
          </a:xfrm>
          <a:prstGeom prst="rect">
            <a:avLst/>
          </a:prstGeom>
          <a:noFill/>
        </p:spPr>
        <p:txBody>
          <a:bodyPr wrap="none" rtlCol="0">
            <a:spAutoFit/>
          </a:bodyPr>
          <a:lstStyle/>
          <a:p>
            <a:r>
              <a:rPr lang="en-IN" dirty="0"/>
              <a:t>pyramid-</a:t>
            </a:r>
            <a:r>
              <a:rPr lang="en-IN" dirty="0" err="1"/>
              <a:t>arima</a:t>
            </a:r>
            <a:endParaRPr lang="en-IN" dirty="0"/>
          </a:p>
        </p:txBody>
      </p:sp>
      <p:pic>
        <p:nvPicPr>
          <p:cNvPr id="5" name="Picture 4">
            <a:extLst>
              <a:ext uri="{FF2B5EF4-FFF2-40B4-BE49-F238E27FC236}">
                <a16:creationId xmlns:a16="http://schemas.microsoft.com/office/drawing/2014/main" id="{63FFF4E5-6954-B237-FBE0-17D787EDFD8A}"/>
              </a:ext>
            </a:extLst>
          </p:cNvPr>
          <p:cNvPicPr>
            <a:picLocks noChangeAspect="1"/>
          </p:cNvPicPr>
          <p:nvPr/>
        </p:nvPicPr>
        <p:blipFill>
          <a:blip r:embed="rId3"/>
          <a:stretch>
            <a:fillRect/>
          </a:stretch>
        </p:blipFill>
        <p:spPr>
          <a:xfrm>
            <a:off x="759130" y="1942738"/>
            <a:ext cx="5240948" cy="1159174"/>
          </a:xfrm>
          <a:prstGeom prst="rect">
            <a:avLst/>
          </a:prstGeom>
        </p:spPr>
      </p:pic>
    </p:spTree>
    <p:extLst>
      <p:ext uri="{BB962C8B-B14F-4D97-AF65-F5344CB8AC3E}">
        <p14:creationId xmlns:p14="http://schemas.microsoft.com/office/powerpoint/2010/main" val="3681218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Results</a:t>
            </a:r>
            <a:br>
              <a:rPr lang="en-US" dirty="0">
                <a:latin typeface="Saira Condensed Condensed SemiBold"/>
              </a:rPr>
            </a:br>
            <a:r>
              <a:rPr lang="en-US" b="1" dirty="0">
                <a:solidFill>
                  <a:schemeClr val="accent4"/>
                </a:solidFill>
                <a:latin typeface="IBM Plex Sans"/>
              </a:rPr>
              <a:t>Prophet Model</a:t>
            </a:r>
            <a:endParaRPr lang="en-US" dirty="0">
              <a:solidFill>
                <a:schemeClr val="accent4"/>
              </a:solidFill>
            </a:endParaRPr>
          </a:p>
        </p:txBody>
      </p:sp>
      <p:pic>
        <p:nvPicPr>
          <p:cNvPr id="4" name="Picture 3">
            <a:extLst>
              <a:ext uri="{FF2B5EF4-FFF2-40B4-BE49-F238E27FC236}">
                <a16:creationId xmlns:a16="http://schemas.microsoft.com/office/drawing/2014/main" id="{D9022B92-504D-9EA1-405B-1FE3C095D563}"/>
              </a:ext>
            </a:extLst>
          </p:cNvPr>
          <p:cNvPicPr>
            <a:picLocks noChangeAspect="1"/>
          </p:cNvPicPr>
          <p:nvPr/>
        </p:nvPicPr>
        <p:blipFill>
          <a:blip r:embed="rId2"/>
          <a:stretch>
            <a:fillRect/>
          </a:stretch>
        </p:blipFill>
        <p:spPr>
          <a:xfrm>
            <a:off x="405912" y="2017467"/>
            <a:ext cx="8542763" cy="4331482"/>
          </a:xfrm>
          <a:prstGeom prst="rect">
            <a:avLst/>
          </a:prstGeom>
        </p:spPr>
      </p:pic>
      <p:pic>
        <p:nvPicPr>
          <p:cNvPr id="7" name="Picture 6">
            <a:extLst>
              <a:ext uri="{FF2B5EF4-FFF2-40B4-BE49-F238E27FC236}">
                <a16:creationId xmlns:a16="http://schemas.microsoft.com/office/drawing/2014/main" id="{C257F630-8F44-4AF9-6B22-182722D98C0D}"/>
              </a:ext>
            </a:extLst>
          </p:cNvPr>
          <p:cNvPicPr>
            <a:picLocks noChangeAspect="1"/>
          </p:cNvPicPr>
          <p:nvPr/>
        </p:nvPicPr>
        <p:blipFill>
          <a:blip r:embed="rId3"/>
          <a:stretch>
            <a:fillRect/>
          </a:stretch>
        </p:blipFill>
        <p:spPr>
          <a:xfrm>
            <a:off x="9033628" y="4305542"/>
            <a:ext cx="2987809" cy="1854127"/>
          </a:xfrm>
          <a:prstGeom prst="rect">
            <a:avLst/>
          </a:prstGeom>
          <a:ln w="19050">
            <a:solidFill>
              <a:schemeClr val="tx1"/>
            </a:solidFill>
          </a:ln>
        </p:spPr>
      </p:pic>
      <p:pic>
        <p:nvPicPr>
          <p:cNvPr id="9" name="Picture 8">
            <a:extLst>
              <a:ext uri="{FF2B5EF4-FFF2-40B4-BE49-F238E27FC236}">
                <a16:creationId xmlns:a16="http://schemas.microsoft.com/office/drawing/2014/main" id="{86DDA1FB-E726-7F37-6DB5-91819CCE9373}"/>
              </a:ext>
            </a:extLst>
          </p:cNvPr>
          <p:cNvPicPr>
            <a:picLocks noChangeAspect="1"/>
          </p:cNvPicPr>
          <p:nvPr/>
        </p:nvPicPr>
        <p:blipFill>
          <a:blip r:embed="rId4"/>
          <a:stretch>
            <a:fillRect/>
          </a:stretch>
        </p:blipFill>
        <p:spPr>
          <a:xfrm>
            <a:off x="9085139" y="2136530"/>
            <a:ext cx="2884789" cy="1916723"/>
          </a:xfrm>
          <a:prstGeom prst="rect">
            <a:avLst/>
          </a:prstGeom>
          <a:ln w="28575">
            <a:solidFill>
              <a:schemeClr val="bg2">
                <a:lumMod val="10000"/>
              </a:schemeClr>
            </a:solidFill>
          </a:ln>
        </p:spPr>
      </p:pic>
    </p:spTree>
    <p:extLst>
      <p:ext uri="{BB962C8B-B14F-4D97-AF65-F5344CB8AC3E}">
        <p14:creationId xmlns:p14="http://schemas.microsoft.com/office/powerpoint/2010/main" val="2718444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Results</a:t>
            </a:r>
            <a:endParaRPr lang="en-US" dirty="0">
              <a:solidFill>
                <a:schemeClr val="accent4"/>
              </a:solidFill>
            </a:endParaRPr>
          </a:p>
        </p:txBody>
      </p:sp>
      <p:sp>
        <p:nvSpPr>
          <p:cNvPr id="5" name="Title 1">
            <a:extLst>
              <a:ext uri="{FF2B5EF4-FFF2-40B4-BE49-F238E27FC236}">
                <a16:creationId xmlns:a16="http://schemas.microsoft.com/office/drawing/2014/main" id="{23D09630-E22A-8BB6-25D0-AECA0A7AC9F3}"/>
              </a:ext>
            </a:extLst>
          </p:cNvPr>
          <p:cNvSpPr txBox="1">
            <a:spLocks/>
          </p:cNvSpPr>
          <p:nvPr/>
        </p:nvSpPr>
        <p:spPr>
          <a:xfrm>
            <a:off x="836611" y="1027906"/>
            <a:ext cx="10518778" cy="1325564"/>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dirty="0">
                <a:solidFill>
                  <a:schemeClr val="accent4"/>
                </a:solidFill>
                <a:latin typeface="Saira Condensed Condensed SemiBold"/>
              </a:rPr>
              <a:t>UNI-VARIATE FORECASTING MODELS</a:t>
            </a:r>
            <a:endParaRPr lang="en-US" dirty="0">
              <a:solidFill>
                <a:schemeClr val="accent4"/>
              </a:solidFill>
            </a:endParaRPr>
          </a:p>
        </p:txBody>
      </p:sp>
      <p:sp>
        <p:nvSpPr>
          <p:cNvPr id="4" name="Title 1">
            <a:extLst>
              <a:ext uri="{FF2B5EF4-FFF2-40B4-BE49-F238E27FC236}">
                <a16:creationId xmlns:a16="http://schemas.microsoft.com/office/drawing/2014/main" id="{2251C603-E04B-A2AD-191E-C73EFB736E6D}"/>
              </a:ext>
            </a:extLst>
          </p:cNvPr>
          <p:cNvSpPr txBox="1">
            <a:spLocks/>
          </p:cNvSpPr>
          <p:nvPr/>
        </p:nvSpPr>
        <p:spPr>
          <a:xfrm>
            <a:off x="2614806" y="2527543"/>
            <a:ext cx="2124566" cy="798026"/>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dirty="0">
                <a:solidFill>
                  <a:schemeClr val="accent1"/>
                </a:solidFill>
              </a:rPr>
              <a:t>SARIMA</a:t>
            </a:r>
          </a:p>
        </p:txBody>
      </p:sp>
      <p:sp>
        <p:nvSpPr>
          <p:cNvPr id="6" name="Title 1">
            <a:extLst>
              <a:ext uri="{FF2B5EF4-FFF2-40B4-BE49-F238E27FC236}">
                <a16:creationId xmlns:a16="http://schemas.microsoft.com/office/drawing/2014/main" id="{74B846AB-B2C2-09D2-3D47-FE0EDF73336E}"/>
              </a:ext>
            </a:extLst>
          </p:cNvPr>
          <p:cNvSpPr txBox="1">
            <a:spLocks/>
          </p:cNvSpPr>
          <p:nvPr/>
        </p:nvSpPr>
        <p:spPr>
          <a:xfrm>
            <a:off x="7500805" y="2525467"/>
            <a:ext cx="2124566" cy="798026"/>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dirty="0">
                <a:solidFill>
                  <a:schemeClr val="accent1"/>
                </a:solidFill>
                <a:latin typeface="Saira Condensed Condensed SemiBold"/>
              </a:rPr>
              <a:t>Prophet</a:t>
            </a:r>
            <a:endParaRPr lang="en-US" dirty="0">
              <a:solidFill>
                <a:schemeClr val="accent1"/>
              </a:solidFill>
            </a:endParaRPr>
          </a:p>
        </p:txBody>
      </p:sp>
      <p:pic>
        <p:nvPicPr>
          <p:cNvPr id="9" name="Picture 8">
            <a:extLst>
              <a:ext uri="{FF2B5EF4-FFF2-40B4-BE49-F238E27FC236}">
                <a16:creationId xmlns:a16="http://schemas.microsoft.com/office/drawing/2014/main" id="{2E8B167A-BF5C-EEEF-CA7C-9DF73BC37558}"/>
              </a:ext>
            </a:extLst>
          </p:cNvPr>
          <p:cNvPicPr>
            <a:picLocks noChangeAspect="1"/>
          </p:cNvPicPr>
          <p:nvPr/>
        </p:nvPicPr>
        <p:blipFill>
          <a:blip r:embed="rId2"/>
          <a:stretch>
            <a:fillRect/>
          </a:stretch>
        </p:blipFill>
        <p:spPr>
          <a:xfrm>
            <a:off x="1772918" y="3429000"/>
            <a:ext cx="3808343" cy="1648055"/>
          </a:xfrm>
          <a:prstGeom prst="rect">
            <a:avLst/>
          </a:prstGeom>
        </p:spPr>
      </p:pic>
      <p:pic>
        <p:nvPicPr>
          <p:cNvPr id="12" name="Picture 11">
            <a:extLst>
              <a:ext uri="{FF2B5EF4-FFF2-40B4-BE49-F238E27FC236}">
                <a16:creationId xmlns:a16="http://schemas.microsoft.com/office/drawing/2014/main" id="{CE4A633F-773C-9DD8-55FB-55DC61910714}"/>
              </a:ext>
            </a:extLst>
          </p:cNvPr>
          <p:cNvPicPr>
            <a:picLocks noChangeAspect="1"/>
          </p:cNvPicPr>
          <p:nvPr/>
        </p:nvPicPr>
        <p:blipFill>
          <a:blip r:embed="rId3"/>
          <a:stretch>
            <a:fillRect/>
          </a:stretch>
        </p:blipFill>
        <p:spPr>
          <a:xfrm>
            <a:off x="6279845" y="3429000"/>
            <a:ext cx="4566487" cy="1648055"/>
          </a:xfrm>
          <a:prstGeom prst="rect">
            <a:avLst/>
          </a:prstGeom>
        </p:spPr>
      </p:pic>
    </p:spTree>
    <p:extLst>
      <p:ext uri="{BB962C8B-B14F-4D97-AF65-F5344CB8AC3E}">
        <p14:creationId xmlns:p14="http://schemas.microsoft.com/office/powerpoint/2010/main" val="400524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Results</a:t>
            </a:r>
            <a:endParaRPr lang="en-US" dirty="0">
              <a:solidFill>
                <a:schemeClr val="accent4"/>
              </a:solidFill>
            </a:endParaRPr>
          </a:p>
        </p:txBody>
      </p:sp>
      <p:sp>
        <p:nvSpPr>
          <p:cNvPr id="5" name="Title 1">
            <a:extLst>
              <a:ext uri="{FF2B5EF4-FFF2-40B4-BE49-F238E27FC236}">
                <a16:creationId xmlns:a16="http://schemas.microsoft.com/office/drawing/2014/main" id="{23D09630-E22A-8BB6-25D0-AECA0A7AC9F3}"/>
              </a:ext>
            </a:extLst>
          </p:cNvPr>
          <p:cNvSpPr txBox="1">
            <a:spLocks/>
          </p:cNvSpPr>
          <p:nvPr/>
        </p:nvSpPr>
        <p:spPr>
          <a:xfrm>
            <a:off x="740690" y="2766218"/>
            <a:ext cx="10710619" cy="1325563"/>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lgn="ctr"/>
            <a:r>
              <a:rPr lang="en-US" dirty="0">
                <a:solidFill>
                  <a:schemeClr val="accent4"/>
                </a:solidFill>
                <a:latin typeface="Saira Condensed Condensed SemiBold"/>
              </a:rPr>
              <a:t>MULTI-VARIATE FORECASTING MODELS</a:t>
            </a:r>
            <a:endParaRPr lang="en-US" dirty="0">
              <a:solidFill>
                <a:schemeClr val="accent4"/>
              </a:solidFill>
            </a:endParaRPr>
          </a:p>
        </p:txBody>
      </p:sp>
    </p:spTree>
    <p:extLst>
      <p:ext uri="{BB962C8B-B14F-4D97-AF65-F5344CB8AC3E}">
        <p14:creationId xmlns:p14="http://schemas.microsoft.com/office/powerpoint/2010/main" val="1489329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Results</a:t>
            </a:r>
            <a:br>
              <a:rPr lang="en-US" dirty="0">
                <a:latin typeface="Saira Condensed Condensed SemiBold"/>
              </a:rPr>
            </a:br>
            <a:r>
              <a:rPr lang="en-US" b="1" dirty="0">
                <a:solidFill>
                  <a:schemeClr val="accent4"/>
                </a:solidFill>
                <a:latin typeface="IBM Plex Sans"/>
              </a:rPr>
              <a:t>Vector Auto Regressor (VAR)</a:t>
            </a:r>
            <a:endParaRPr lang="en-US" dirty="0">
              <a:solidFill>
                <a:schemeClr val="accent4"/>
              </a:solidFill>
            </a:endParaRPr>
          </a:p>
        </p:txBody>
      </p:sp>
      <p:pic>
        <p:nvPicPr>
          <p:cNvPr id="6" name="Picture 5">
            <a:extLst>
              <a:ext uri="{FF2B5EF4-FFF2-40B4-BE49-F238E27FC236}">
                <a16:creationId xmlns:a16="http://schemas.microsoft.com/office/drawing/2014/main" id="{1671C69D-D909-C73D-B07B-0144F3F74AE0}"/>
              </a:ext>
            </a:extLst>
          </p:cNvPr>
          <p:cNvPicPr>
            <a:picLocks noChangeAspect="1"/>
          </p:cNvPicPr>
          <p:nvPr/>
        </p:nvPicPr>
        <p:blipFill>
          <a:blip r:embed="rId2"/>
          <a:stretch>
            <a:fillRect/>
          </a:stretch>
        </p:blipFill>
        <p:spPr>
          <a:xfrm>
            <a:off x="9889646" y="0"/>
            <a:ext cx="2302354" cy="6858000"/>
          </a:xfrm>
          <a:prstGeom prst="rect">
            <a:avLst/>
          </a:prstGeom>
        </p:spPr>
      </p:pic>
      <p:graphicFrame>
        <p:nvGraphicFramePr>
          <p:cNvPr id="7" name="Table 6">
            <a:extLst>
              <a:ext uri="{FF2B5EF4-FFF2-40B4-BE49-F238E27FC236}">
                <a16:creationId xmlns:a16="http://schemas.microsoft.com/office/drawing/2014/main" id="{5589962F-9F5F-3D38-0E75-A10873B5A0E6}"/>
              </a:ext>
            </a:extLst>
          </p:cNvPr>
          <p:cNvGraphicFramePr>
            <a:graphicFrameLocks noGrp="1"/>
          </p:cNvGraphicFramePr>
          <p:nvPr/>
        </p:nvGraphicFramePr>
        <p:xfrm>
          <a:off x="9581915" y="32601"/>
          <a:ext cx="307731" cy="6792797"/>
        </p:xfrm>
        <a:graphic>
          <a:graphicData uri="http://schemas.openxmlformats.org/drawingml/2006/table">
            <a:tbl>
              <a:tblPr bandRow="1">
                <a:tableStyleId>{5C22544A-7EE6-4342-B048-85BDC9FD1C3A}</a:tableStyleId>
              </a:tblPr>
              <a:tblGrid>
                <a:gridCol w="307731">
                  <a:extLst>
                    <a:ext uri="{9D8B030D-6E8A-4147-A177-3AD203B41FA5}">
                      <a16:colId xmlns:a16="http://schemas.microsoft.com/office/drawing/2014/main" val="1248849623"/>
                    </a:ext>
                  </a:extLst>
                </a:gridCol>
              </a:tblGrid>
              <a:tr h="617527">
                <a:tc>
                  <a:txBody>
                    <a:bodyPr/>
                    <a:lstStyle/>
                    <a:p>
                      <a:pPr algn="ctr"/>
                      <a:r>
                        <a:rPr lang="en-IN" sz="1200" dirty="0"/>
                        <a:t>PM2.5</a:t>
                      </a:r>
                    </a:p>
                  </a:txBody>
                  <a:tcPr vert="vert270" anchor="ctr"/>
                </a:tc>
                <a:extLst>
                  <a:ext uri="{0D108BD9-81ED-4DB2-BD59-A6C34878D82A}">
                    <a16:rowId xmlns:a16="http://schemas.microsoft.com/office/drawing/2014/main" val="1608354366"/>
                  </a:ext>
                </a:extLst>
              </a:tr>
              <a:tr h="617527">
                <a:tc>
                  <a:txBody>
                    <a:bodyPr/>
                    <a:lstStyle/>
                    <a:p>
                      <a:pPr algn="ctr"/>
                      <a:r>
                        <a:rPr lang="en-IN" sz="1200" dirty="0"/>
                        <a:t>PM10</a:t>
                      </a:r>
                    </a:p>
                  </a:txBody>
                  <a:tcPr vert="vert270" anchor="ctr"/>
                </a:tc>
                <a:extLst>
                  <a:ext uri="{0D108BD9-81ED-4DB2-BD59-A6C34878D82A}">
                    <a16:rowId xmlns:a16="http://schemas.microsoft.com/office/drawing/2014/main" val="1658174983"/>
                  </a:ext>
                </a:extLst>
              </a:tr>
              <a:tr h="617527">
                <a:tc>
                  <a:txBody>
                    <a:bodyPr/>
                    <a:lstStyle/>
                    <a:p>
                      <a:pPr algn="ctr"/>
                      <a:r>
                        <a:rPr lang="en-IN" sz="1200" dirty="0"/>
                        <a:t>SO2</a:t>
                      </a:r>
                    </a:p>
                  </a:txBody>
                  <a:tcPr vert="vert270" anchor="ctr"/>
                </a:tc>
                <a:extLst>
                  <a:ext uri="{0D108BD9-81ED-4DB2-BD59-A6C34878D82A}">
                    <a16:rowId xmlns:a16="http://schemas.microsoft.com/office/drawing/2014/main" val="3641468937"/>
                  </a:ext>
                </a:extLst>
              </a:tr>
              <a:tr h="617527">
                <a:tc>
                  <a:txBody>
                    <a:bodyPr/>
                    <a:lstStyle/>
                    <a:p>
                      <a:pPr algn="ctr"/>
                      <a:r>
                        <a:rPr lang="en-IN" sz="1200" dirty="0"/>
                        <a:t>NO2</a:t>
                      </a:r>
                    </a:p>
                  </a:txBody>
                  <a:tcPr vert="vert270" anchor="ctr"/>
                </a:tc>
                <a:extLst>
                  <a:ext uri="{0D108BD9-81ED-4DB2-BD59-A6C34878D82A}">
                    <a16:rowId xmlns:a16="http://schemas.microsoft.com/office/drawing/2014/main" val="2486698537"/>
                  </a:ext>
                </a:extLst>
              </a:tr>
              <a:tr h="617527">
                <a:tc>
                  <a:txBody>
                    <a:bodyPr/>
                    <a:lstStyle/>
                    <a:p>
                      <a:pPr algn="ctr"/>
                      <a:r>
                        <a:rPr lang="en-IN" sz="1200" dirty="0"/>
                        <a:t>CO</a:t>
                      </a:r>
                    </a:p>
                  </a:txBody>
                  <a:tcPr vert="vert270" anchor="ctr"/>
                </a:tc>
                <a:extLst>
                  <a:ext uri="{0D108BD9-81ED-4DB2-BD59-A6C34878D82A}">
                    <a16:rowId xmlns:a16="http://schemas.microsoft.com/office/drawing/2014/main" val="2990553440"/>
                  </a:ext>
                </a:extLst>
              </a:tr>
              <a:tr h="617527">
                <a:tc>
                  <a:txBody>
                    <a:bodyPr/>
                    <a:lstStyle/>
                    <a:p>
                      <a:pPr algn="ctr"/>
                      <a:r>
                        <a:rPr lang="en-IN" sz="1200" dirty="0"/>
                        <a:t>O3</a:t>
                      </a:r>
                    </a:p>
                  </a:txBody>
                  <a:tcPr vert="vert270" anchor="ctr"/>
                </a:tc>
                <a:extLst>
                  <a:ext uri="{0D108BD9-81ED-4DB2-BD59-A6C34878D82A}">
                    <a16:rowId xmlns:a16="http://schemas.microsoft.com/office/drawing/2014/main" val="3897660810"/>
                  </a:ext>
                </a:extLst>
              </a:tr>
              <a:tr h="617527">
                <a:tc>
                  <a:txBody>
                    <a:bodyPr/>
                    <a:lstStyle/>
                    <a:p>
                      <a:pPr algn="ctr"/>
                      <a:r>
                        <a:rPr lang="en-IN" sz="1200" dirty="0"/>
                        <a:t>TEMP</a:t>
                      </a:r>
                    </a:p>
                  </a:txBody>
                  <a:tcPr vert="vert270" anchor="ctr"/>
                </a:tc>
                <a:extLst>
                  <a:ext uri="{0D108BD9-81ED-4DB2-BD59-A6C34878D82A}">
                    <a16:rowId xmlns:a16="http://schemas.microsoft.com/office/drawing/2014/main" val="2139128295"/>
                  </a:ext>
                </a:extLst>
              </a:tr>
              <a:tr h="617527">
                <a:tc>
                  <a:txBody>
                    <a:bodyPr/>
                    <a:lstStyle/>
                    <a:p>
                      <a:pPr algn="ctr"/>
                      <a:r>
                        <a:rPr lang="en-IN" sz="1200" dirty="0"/>
                        <a:t>PRES</a:t>
                      </a:r>
                    </a:p>
                  </a:txBody>
                  <a:tcPr vert="vert270" anchor="ctr"/>
                </a:tc>
                <a:extLst>
                  <a:ext uri="{0D108BD9-81ED-4DB2-BD59-A6C34878D82A}">
                    <a16:rowId xmlns:a16="http://schemas.microsoft.com/office/drawing/2014/main" val="3669246970"/>
                  </a:ext>
                </a:extLst>
              </a:tr>
              <a:tr h="617527">
                <a:tc>
                  <a:txBody>
                    <a:bodyPr/>
                    <a:lstStyle/>
                    <a:p>
                      <a:pPr algn="ctr"/>
                      <a:r>
                        <a:rPr lang="en-IN" sz="1200" dirty="0"/>
                        <a:t>DEWP</a:t>
                      </a:r>
                    </a:p>
                  </a:txBody>
                  <a:tcPr vert="vert270" anchor="ctr"/>
                </a:tc>
                <a:extLst>
                  <a:ext uri="{0D108BD9-81ED-4DB2-BD59-A6C34878D82A}">
                    <a16:rowId xmlns:a16="http://schemas.microsoft.com/office/drawing/2014/main" val="21445905"/>
                  </a:ext>
                </a:extLst>
              </a:tr>
              <a:tr h="617527">
                <a:tc>
                  <a:txBody>
                    <a:bodyPr/>
                    <a:lstStyle/>
                    <a:p>
                      <a:pPr algn="ctr"/>
                      <a:r>
                        <a:rPr lang="en-IN" sz="1200" dirty="0"/>
                        <a:t>RAIN</a:t>
                      </a:r>
                    </a:p>
                  </a:txBody>
                  <a:tcPr vert="vert270" anchor="ctr"/>
                </a:tc>
                <a:extLst>
                  <a:ext uri="{0D108BD9-81ED-4DB2-BD59-A6C34878D82A}">
                    <a16:rowId xmlns:a16="http://schemas.microsoft.com/office/drawing/2014/main" val="2171727035"/>
                  </a:ext>
                </a:extLst>
              </a:tr>
              <a:tr h="617527">
                <a:tc>
                  <a:txBody>
                    <a:bodyPr/>
                    <a:lstStyle/>
                    <a:p>
                      <a:pPr algn="ctr"/>
                      <a:r>
                        <a:rPr lang="en-IN" sz="1200" dirty="0"/>
                        <a:t>WSPM</a:t>
                      </a:r>
                    </a:p>
                  </a:txBody>
                  <a:tcPr vert="vert270" anchor="ctr"/>
                </a:tc>
                <a:extLst>
                  <a:ext uri="{0D108BD9-81ED-4DB2-BD59-A6C34878D82A}">
                    <a16:rowId xmlns:a16="http://schemas.microsoft.com/office/drawing/2014/main" val="1142315872"/>
                  </a:ext>
                </a:extLst>
              </a:tr>
            </a:tbl>
          </a:graphicData>
        </a:graphic>
      </p:graphicFrame>
      <p:sp>
        <p:nvSpPr>
          <p:cNvPr id="8" name="TextBox 7">
            <a:extLst>
              <a:ext uri="{FF2B5EF4-FFF2-40B4-BE49-F238E27FC236}">
                <a16:creationId xmlns:a16="http://schemas.microsoft.com/office/drawing/2014/main" id="{7003F8FB-FE2A-BE02-A151-35DF34999C86}"/>
              </a:ext>
            </a:extLst>
          </p:cNvPr>
          <p:cNvSpPr txBox="1"/>
          <p:nvPr/>
        </p:nvSpPr>
        <p:spPr>
          <a:xfrm rot="16200000">
            <a:off x="7433832" y="3244333"/>
            <a:ext cx="3926844" cy="369332"/>
          </a:xfrm>
          <a:prstGeom prst="rect">
            <a:avLst/>
          </a:prstGeom>
          <a:noFill/>
        </p:spPr>
        <p:txBody>
          <a:bodyPr wrap="none" rtlCol="0">
            <a:spAutoFit/>
          </a:bodyPr>
          <a:lstStyle/>
          <a:p>
            <a:r>
              <a:rPr lang="en-IN" dirty="0">
                <a:solidFill>
                  <a:schemeClr val="accent4"/>
                </a:solidFill>
              </a:rPr>
              <a:t>Vector Auto Regression Forecast Results</a:t>
            </a:r>
          </a:p>
        </p:txBody>
      </p:sp>
      <p:pic>
        <p:nvPicPr>
          <p:cNvPr id="3" name="Picture 2">
            <a:extLst>
              <a:ext uri="{FF2B5EF4-FFF2-40B4-BE49-F238E27FC236}">
                <a16:creationId xmlns:a16="http://schemas.microsoft.com/office/drawing/2014/main" id="{C2760DA6-97FA-8B18-5083-9A3749C99AAD}"/>
              </a:ext>
            </a:extLst>
          </p:cNvPr>
          <p:cNvPicPr>
            <a:picLocks noChangeAspect="1"/>
          </p:cNvPicPr>
          <p:nvPr/>
        </p:nvPicPr>
        <p:blipFill>
          <a:blip r:embed="rId3"/>
          <a:stretch>
            <a:fillRect/>
          </a:stretch>
        </p:blipFill>
        <p:spPr>
          <a:xfrm>
            <a:off x="629196" y="1925515"/>
            <a:ext cx="2989431" cy="3741963"/>
          </a:xfrm>
          <a:prstGeom prst="rect">
            <a:avLst/>
          </a:prstGeom>
        </p:spPr>
      </p:pic>
      <p:pic>
        <p:nvPicPr>
          <p:cNvPr id="4" name="Picture 3">
            <a:extLst>
              <a:ext uri="{FF2B5EF4-FFF2-40B4-BE49-F238E27FC236}">
                <a16:creationId xmlns:a16="http://schemas.microsoft.com/office/drawing/2014/main" id="{88B95FA8-5D2E-33D0-C9FB-DE4AC57606D7}"/>
              </a:ext>
            </a:extLst>
          </p:cNvPr>
          <p:cNvPicPr>
            <a:picLocks noChangeAspect="1"/>
          </p:cNvPicPr>
          <p:nvPr/>
        </p:nvPicPr>
        <p:blipFill>
          <a:blip r:embed="rId4"/>
          <a:stretch>
            <a:fillRect/>
          </a:stretch>
        </p:blipFill>
        <p:spPr>
          <a:xfrm>
            <a:off x="5774436" y="2229117"/>
            <a:ext cx="3010250" cy="3134758"/>
          </a:xfrm>
          <a:prstGeom prst="rect">
            <a:avLst/>
          </a:prstGeom>
        </p:spPr>
      </p:pic>
      <p:sp>
        <p:nvSpPr>
          <p:cNvPr id="5" name="Rectangle 4">
            <a:extLst>
              <a:ext uri="{FF2B5EF4-FFF2-40B4-BE49-F238E27FC236}">
                <a16:creationId xmlns:a16="http://schemas.microsoft.com/office/drawing/2014/main" id="{98A2E7C6-193C-4479-3A1F-2FE6B4AEAEDE}"/>
              </a:ext>
            </a:extLst>
          </p:cNvPr>
          <p:cNvSpPr/>
          <p:nvPr/>
        </p:nvSpPr>
        <p:spPr>
          <a:xfrm>
            <a:off x="4211515" y="3648808"/>
            <a:ext cx="1135021" cy="6418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VAR</a:t>
            </a:r>
          </a:p>
        </p:txBody>
      </p:sp>
      <p:cxnSp>
        <p:nvCxnSpPr>
          <p:cNvPr id="18" name="Connector: Curved 17">
            <a:extLst>
              <a:ext uri="{FF2B5EF4-FFF2-40B4-BE49-F238E27FC236}">
                <a16:creationId xmlns:a16="http://schemas.microsoft.com/office/drawing/2014/main" id="{D2095EB0-9B14-D859-885E-429716701BB6}"/>
              </a:ext>
            </a:extLst>
          </p:cNvPr>
          <p:cNvCxnSpPr>
            <a:endCxn id="5" idx="1"/>
          </p:cNvCxnSpPr>
          <p:nvPr/>
        </p:nvCxnSpPr>
        <p:spPr>
          <a:xfrm rot="16200000" flipH="1">
            <a:off x="3044766" y="2802978"/>
            <a:ext cx="1740610" cy="59288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539311A2-9557-32F5-227B-8F7D454016C8}"/>
              </a:ext>
            </a:extLst>
          </p:cNvPr>
          <p:cNvCxnSpPr>
            <a:cxnSpLocks/>
            <a:endCxn id="5" idx="1"/>
          </p:cNvCxnSpPr>
          <p:nvPr/>
        </p:nvCxnSpPr>
        <p:spPr>
          <a:xfrm rot="16200000" flipH="1">
            <a:off x="3390180" y="3148392"/>
            <a:ext cx="1049782" cy="59288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EEF07896-EEEC-958C-5852-DFFC2DBF78E7}"/>
              </a:ext>
            </a:extLst>
          </p:cNvPr>
          <p:cNvCxnSpPr>
            <a:endCxn id="5" idx="1"/>
          </p:cNvCxnSpPr>
          <p:nvPr/>
        </p:nvCxnSpPr>
        <p:spPr>
          <a:xfrm rot="5400000" flipH="1" flipV="1">
            <a:off x="3217997" y="4370357"/>
            <a:ext cx="1394148" cy="59288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2066851A-A33C-0DDC-2738-26F58C538D9E}"/>
              </a:ext>
            </a:extLst>
          </p:cNvPr>
          <p:cNvCxnSpPr>
            <a:cxnSpLocks/>
            <a:endCxn id="5" idx="1"/>
          </p:cNvCxnSpPr>
          <p:nvPr/>
        </p:nvCxnSpPr>
        <p:spPr>
          <a:xfrm rot="5400000" flipH="1" flipV="1">
            <a:off x="3553845" y="4009131"/>
            <a:ext cx="697074" cy="61826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7781FD38-A00F-DAE1-52BB-3F72BE3E5A1F}"/>
              </a:ext>
            </a:extLst>
          </p:cNvPr>
          <p:cNvCxnSpPr>
            <a:cxnSpLocks/>
            <a:endCxn id="5" idx="1"/>
          </p:cNvCxnSpPr>
          <p:nvPr/>
        </p:nvCxnSpPr>
        <p:spPr>
          <a:xfrm flipV="1">
            <a:off x="3597235" y="3969727"/>
            <a:ext cx="614280" cy="156346"/>
          </a:xfrm>
          <a:prstGeom prst="curvedConnector3">
            <a:avLst>
              <a:gd name="adj1" fmla="val 213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869FEBA5-2E71-6E86-9E2F-50DE1AC2E10F}"/>
              </a:ext>
            </a:extLst>
          </p:cNvPr>
          <p:cNvCxnSpPr>
            <a:endCxn id="5" idx="1"/>
          </p:cNvCxnSpPr>
          <p:nvPr/>
        </p:nvCxnSpPr>
        <p:spPr>
          <a:xfrm>
            <a:off x="3618627" y="3453222"/>
            <a:ext cx="592888" cy="516505"/>
          </a:xfrm>
          <a:prstGeom prst="curvedConnector3">
            <a:avLst>
              <a:gd name="adj1" fmla="val 99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BEAB306-867A-6441-A6AB-4449DD406712}"/>
              </a:ext>
            </a:extLst>
          </p:cNvPr>
          <p:cNvCxnSpPr>
            <a:stCxn id="5" idx="3"/>
          </p:cNvCxnSpPr>
          <p:nvPr/>
        </p:nvCxnSpPr>
        <p:spPr>
          <a:xfrm flipV="1">
            <a:off x="5346536" y="2540977"/>
            <a:ext cx="427900" cy="14287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BE65041A-5E24-E208-DAA0-7A924D3FB411}"/>
              </a:ext>
            </a:extLst>
          </p:cNvPr>
          <p:cNvCxnSpPr>
            <a:cxnSpLocks/>
            <a:stCxn id="5" idx="3"/>
          </p:cNvCxnSpPr>
          <p:nvPr/>
        </p:nvCxnSpPr>
        <p:spPr>
          <a:xfrm flipV="1">
            <a:off x="5346536" y="3209192"/>
            <a:ext cx="427900" cy="76053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482A9023-2F21-338D-96CE-C32A719B53A2}"/>
              </a:ext>
            </a:extLst>
          </p:cNvPr>
          <p:cNvCxnSpPr>
            <a:cxnSpLocks/>
            <a:stCxn id="5" idx="3"/>
            <a:endCxn id="4" idx="1"/>
          </p:cNvCxnSpPr>
          <p:nvPr/>
        </p:nvCxnSpPr>
        <p:spPr>
          <a:xfrm flipV="1">
            <a:off x="5346536" y="3796496"/>
            <a:ext cx="427900" cy="173231"/>
          </a:xfrm>
          <a:prstGeom prst="curvedConnector3">
            <a:avLst>
              <a:gd name="adj1" fmla="val 767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848B45B6-5698-CB11-FCFC-9BF1903632B4}"/>
              </a:ext>
            </a:extLst>
          </p:cNvPr>
          <p:cNvCxnSpPr>
            <a:cxnSpLocks/>
          </p:cNvCxnSpPr>
          <p:nvPr/>
        </p:nvCxnSpPr>
        <p:spPr>
          <a:xfrm>
            <a:off x="5346536" y="3969727"/>
            <a:ext cx="518921" cy="46860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7D8DFD23-0854-AE66-6026-24A9DAFE8EE2}"/>
              </a:ext>
            </a:extLst>
          </p:cNvPr>
          <p:cNvCxnSpPr>
            <a:cxnSpLocks/>
          </p:cNvCxnSpPr>
          <p:nvPr/>
        </p:nvCxnSpPr>
        <p:spPr>
          <a:xfrm rot="16200000" flipH="1">
            <a:off x="5059310" y="4271526"/>
            <a:ext cx="1062437" cy="45883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100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Results</a:t>
            </a:r>
            <a:br>
              <a:rPr lang="en-US" dirty="0">
                <a:latin typeface="Saira Condensed Condensed SemiBold"/>
              </a:rPr>
            </a:br>
            <a:r>
              <a:rPr lang="en-US" b="1" dirty="0">
                <a:solidFill>
                  <a:schemeClr val="accent4"/>
                </a:solidFill>
                <a:latin typeface="IBM Plex Sans"/>
              </a:rPr>
              <a:t>Multi-Layer Perceptron</a:t>
            </a:r>
            <a:endParaRPr lang="en-US" dirty="0">
              <a:solidFill>
                <a:schemeClr val="accent4"/>
              </a:solidFill>
            </a:endParaRPr>
          </a:p>
        </p:txBody>
      </p:sp>
      <p:graphicFrame>
        <p:nvGraphicFramePr>
          <p:cNvPr id="7" name="Table 6">
            <a:extLst>
              <a:ext uri="{FF2B5EF4-FFF2-40B4-BE49-F238E27FC236}">
                <a16:creationId xmlns:a16="http://schemas.microsoft.com/office/drawing/2014/main" id="{5589962F-9F5F-3D38-0E75-A10873B5A0E6}"/>
              </a:ext>
            </a:extLst>
          </p:cNvPr>
          <p:cNvGraphicFramePr>
            <a:graphicFrameLocks noGrp="1"/>
          </p:cNvGraphicFramePr>
          <p:nvPr/>
        </p:nvGraphicFramePr>
        <p:xfrm>
          <a:off x="9581915" y="32601"/>
          <a:ext cx="307731" cy="6792797"/>
        </p:xfrm>
        <a:graphic>
          <a:graphicData uri="http://schemas.openxmlformats.org/drawingml/2006/table">
            <a:tbl>
              <a:tblPr bandRow="1">
                <a:tableStyleId>{5C22544A-7EE6-4342-B048-85BDC9FD1C3A}</a:tableStyleId>
              </a:tblPr>
              <a:tblGrid>
                <a:gridCol w="307731">
                  <a:extLst>
                    <a:ext uri="{9D8B030D-6E8A-4147-A177-3AD203B41FA5}">
                      <a16:colId xmlns:a16="http://schemas.microsoft.com/office/drawing/2014/main" val="1248849623"/>
                    </a:ext>
                  </a:extLst>
                </a:gridCol>
              </a:tblGrid>
              <a:tr h="617527">
                <a:tc>
                  <a:txBody>
                    <a:bodyPr/>
                    <a:lstStyle/>
                    <a:p>
                      <a:pPr algn="ctr"/>
                      <a:r>
                        <a:rPr lang="en-IN" sz="1200" dirty="0"/>
                        <a:t>PM2.5</a:t>
                      </a:r>
                    </a:p>
                  </a:txBody>
                  <a:tcPr vert="vert270" anchor="ctr"/>
                </a:tc>
                <a:extLst>
                  <a:ext uri="{0D108BD9-81ED-4DB2-BD59-A6C34878D82A}">
                    <a16:rowId xmlns:a16="http://schemas.microsoft.com/office/drawing/2014/main" val="1608354366"/>
                  </a:ext>
                </a:extLst>
              </a:tr>
              <a:tr h="617527">
                <a:tc>
                  <a:txBody>
                    <a:bodyPr/>
                    <a:lstStyle/>
                    <a:p>
                      <a:pPr algn="ctr"/>
                      <a:r>
                        <a:rPr lang="en-IN" sz="1200" dirty="0"/>
                        <a:t>PM10</a:t>
                      </a:r>
                    </a:p>
                  </a:txBody>
                  <a:tcPr vert="vert270" anchor="ctr"/>
                </a:tc>
                <a:extLst>
                  <a:ext uri="{0D108BD9-81ED-4DB2-BD59-A6C34878D82A}">
                    <a16:rowId xmlns:a16="http://schemas.microsoft.com/office/drawing/2014/main" val="1658174983"/>
                  </a:ext>
                </a:extLst>
              </a:tr>
              <a:tr h="617527">
                <a:tc>
                  <a:txBody>
                    <a:bodyPr/>
                    <a:lstStyle/>
                    <a:p>
                      <a:pPr algn="ctr"/>
                      <a:r>
                        <a:rPr lang="en-IN" sz="1200" dirty="0"/>
                        <a:t>SO2</a:t>
                      </a:r>
                    </a:p>
                  </a:txBody>
                  <a:tcPr vert="vert270" anchor="ctr"/>
                </a:tc>
                <a:extLst>
                  <a:ext uri="{0D108BD9-81ED-4DB2-BD59-A6C34878D82A}">
                    <a16:rowId xmlns:a16="http://schemas.microsoft.com/office/drawing/2014/main" val="3641468937"/>
                  </a:ext>
                </a:extLst>
              </a:tr>
              <a:tr h="617527">
                <a:tc>
                  <a:txBody>
                    <a:bodyPr/>
                    <a:lstStyle/>
                    <a:p>
                      <a:pPr algn="ctr"/>
                      <a:r>
                        <a:rPr lang="en-IN" sz="1200" dirty="0"/>
                        <a:t>NO2</a:t>
                      </a:r>
                    </a:p>
                  </a:txBody>
                  <a:tcPr vert="vert270" anchor="ctr"/>
                </a:tc>
                <a:extLst>
                  <a:ext uri="{0D108BD9-81ED-4DB2-BD59-A6C34878D82A}">
                    <a16:rowId xmlns:a16="http://schemas.microsoft.com/office/drawing/2014/main" val="2486698537"/>
                  </a:ext>
                </a:extLst>
              </a:tr>
              <a:tr h="617527">
                <a:tc>
                  <a:txBody>
                    <a:bodyPr/>
                    <a:lstStyle/>
                    <a:p>
                      <a:pPr algn="ctr"/>
                      <a:r>
                        <a:rPr lang="en-IN" sz="1200" dirty="0"/>
                        <a:t>CO</a:t>
                      </a:r>
                    </a:p>
                  </a:txBody>
                  <a:tcPr vert="vert270" anchor="ctr"/>
                </a:tc>
                <a:extLst>
                  <a:ext uri="{0D108BD9-81ED-4DB2-BD59-A6C34878D82A}">
                    <a16:rowId xmlns:a16="http://schemas.microsoft.com/office/drawing/2014/main" val="2990553440"/>
                  </a:ext>
                </a:extLst>
              </a:tr>
              <a:tr h="617527">
                <a:tc>
                  <a:txBody>
                    <a:bodyPr/>
                    <a:lstStyle/>
                    <a:p>
                      <a:pPr algn="ctr"/>
                      <a:r>
                        <a:rPr lang="en-IN" sz="1200" dirty="0"/>
                        <a:t>O3</a:t>
                      </a:r>
                    </a:p>
                  </a:txBody>
                  <a:tcPr vert="vert270" anchor="ctr"/>
                </a:tc>
                <a:extLst>
                  <a:ext uri="{0D108BD9-81ED-4DB2-BD59-A6C34878D82A}">
                    <a16:rowId xmlns:a16="http://schemas.microsoft.com/office/drawing/2014/main" val="3897660810"/>
                  </a:ext>
                </a:extLst>
              </a:tr>
              <a:tr h="617527">
                <a:tc>
                  <a:txBody>
                    <a:bodyPr/>
                    <a:lstStyle/>
                    <a:p>
                      <a:pPr algn="ctr"/>
                      <a:r>
                        <a:rPr lang="en-IN" sz="1200" dirty="0"/>
                        <a:t>TEMP</a:t>
                      </a:r>
                    </a:p>
                  </a:txBody>
                  <a:tcPr vert="vert270" anchor="ctr"/>
                </a:tc>
                <a:extLst>
                  <a:ext uri="{0D108BD9-81ED-4DB2-BD59-A6C34878D82A}">
                    <a16:rowId xmlns:a16="http://schemas.microsoft.com/office/drawing/2014/main" val="2139128295"/>
                  </a:ext>
                </a:extLst>
              </a:tr>
              <a:tr h="617527">
                <a:tc>
                  <a:txBody>
                    <a:bodyPr/>
                    <a:lstStyle/>
                    <a:p>
                      <a:pPr algn="ctr"/>
                      <a:r>
                        <a:rPr lang="en-IN" sz="1200" dirty="0"/>
                        <a:t>PRES</a:t>
                      </a:r>
                    </a:p>
                  </a:txBody>
                  <a:tcPr vert="vert270" anchor="ctr"/>
                </a:tc>
                <a:extLst>
                  <a:ext uri="{0D108BD9-81ED-4DB2-BD59-A6C34878D82A}">
                    <a16:rowId xmlns:a16="http://schemas.microsoft.com/office/drawing/2014/main" val="3669246970"/>
                  </a:ext>
                </a:extLst>
              </a:tr>
              <a:tr h="617527">
                <a:tc>
                  <a:txBody>
                    <a:bodyPr/>
                    <a:lstStyle/>
                    <a:p>
                      <a:pPr algn="ctr"/>
                      <a:r>
                        <a:rPr lang="en-IN" sz="1200" dirty="0"/>
                        <a:t>DEWP</a:t>
                      </a:r>
                    </a:p>
                  </a:txBody>
                  <a:tcPr vert="vert270" anchor="ctr"/>
                </a:tc>
                <a:extLst>
                  <a:ext uri="{0D108BD9-81ED-4DB2-BD59-A6C34878D82A}">
                    <a16:rowId xmlns:a16="http://schemas.microsoft.com/office/drawing/2014/main" val="21445905"/>
                  </a:ext>
                </a:extLst>
              </a:tr>
              <a:tr h="617527">
                <a:tc>
                  <a:txBody>
                    <a:bodyPr/>
                    <a:lstStyle/>
                    <a:p>
                      <a:pPr algn="ctr"/>
                      <a:r>
                        <a:rPr lang="en-IN" sz="1200" dirty="0"/>
                        <a:t>RAIN</a:t>
                      </a:r>
                    </a:p>
                  </a:txBody>
                  <a:tcPr vert="vert270" anchor="ctr"/>
                </a:tc>
                <a:extLst>
                  <a:ext uri="{0D108BD9-81ED-4DB2-BD59-A6C34878D82A}">
                    <a16:rowId xmlns:a16="http://schemas.microsoft.com/office/drawing/2014/main" val="2171727035"/>
                  </a:ext>
                </a:extLst>
              </a:tr>
              <a:tr h="617527">
                <a:tc>
                  <a:txBody>
                    <a:bodyPr/>
                    <a:lstStyle/>
                    <a:p>
                      <a:pPr algn="ctr"/>
                      <a:r>
                        <a:rPr lang="en-IN" sz="1200" dirty="0"/>
                        <a:t>WSPM</a:t>
                      </a:r>
                    </a:p>
                  </a:txBody>
                  <a:tcPr vert="vert270" anchor="ctr"/>
                </a:tc>
                <a:extLst>
                  <a:ext uri="{0D108BD9-81ED-4DB2-BD59-A6C34878D82A}">
                    <a16:rowId xmlns:a16="http://schemas.microsoft.com/office/drawing/2014/main" val="1142315872"/>
                  </a:ext>
                </a:extLst>
              </a:tr>
            </a:tbl>
          </a:graphicData>
        </a:graphic>
      </p:graphicFrame>
      <p:sp>
        <p:nvSpPr>
          <p:cNvPr id="8" name="TextBox 7">
            <a:extLst>
              <a:ext uri="{FF2B5EF4-FFF2-40B4-BE49-F238E27FC236}">
                <a16:creationId xmlns:a16="http://schemas.microsoft.com/office/drawing/2014/main" id="{7003F8FB-FE2A-BE02-A151-35DF34999C86}"/>
              </a:ext>
            </a:extLst>
          </p:cNvPr>
          <p:cNvSpPr txBox="1"/>
          <p:nvPr/>
        </p:nvSpPr>
        <p:spPr>
          <a:xfrm rot="16200000">
            <a:off x="7433832" y="3244333"/>
            <a:ext cx="3926844" cy="369332"/>
          </a:xfrm>
          <a:prstGeom prst="rect">
            <a:avLst/>
          </a:prstGeom>
          <a:noFill/>
        </p:spPr>
        <p:txBody>
          <a:bodyPr wrap="none" rtlCol="0">
            <a:spAutoFit/>
          </a:bodyPr>
          <a:lstStyle/>
          <a:p>
            <a:r>
              <a:rPr lang="en-IN" dirty="0">
                <a:solidFill>
                  <a:schemeClr val="accent4"/>
                </a:solidFill>
              </a:rPr>
              <a:t>Vector Auto Regression Forecast Results</a:t>
            </a:r>
          </a:p>
        </p:txBody>
      </p:sp>
      <p:pic>
        <p:nvPicPr>
          <p:cNvPr id="56" name="Picture 55">
            <a:extLst>
              <a:ext uri="{FF2B5EF4-FFF2-40B4-BE49-F238E27FC236}">
                <a16:creationId xmlns:a16="http://schemas.microsoft.com/office/drawing/2014/main" id="{B3B2EB49-9E05-9F6C-3459-FE0ADC281836}"/>
              </a:ext>
            </a:extLst>
          </p:cNvPr>
          <p:cNvPicPr>
            <a:picLocks noChangeAspect="1"/>
          </p:cNvPicPr>
          <p:nvPr/>
        </p:nvPicPr>
        <p:blipFill>
          <a:blip r:embed="rId2"/>
          <a:stretch>
            <a:fillRect/>
          </a:stretch>
        </p:blipFill>
        <p:spPr>
          <a:xfrm>
            <a:off x="7632434" y="0"/>
            <a:ext cx="4559566" cy="6858000"/>
          </a:xfrm>
          <a:prstGeom prst="rect">
            <a:avLst/>
          </a:prstGeom>
        </p:spPr>
      </p:pic>
      <p:graphicFrame>
        <p:nvGraphicFramePr>
          <p:cNvPr id="57" name="Table 56">
            <a:extLst>
              <a:ext uri="{FF2B5EF4-FFF2-40B4-BE49-F238E27FC236}">
                <a16:creationId xmlns:a16="http://schemas.microsoft.com/office/drawing/2014/main" id="{F2EF5E5F-5479-CAD0-565D-2094B3ED99A7}"/>
              </a:ext>
            </a:extLst>
          </p:cNvPr>
          <p:cNvGraphicFramePr>
            <a:graphicFrameLocks noGrp="1"/>
          </p:cNvGraphicFramePr>
          <p:nvPr>
            <p:extLst>
              <p:ext uri="{D42A27DB-BD31-4B8C-83A1-F6EECF244321}">
                <p14:modId xmlns:p14="http://schemas.microsoft.com/office/powerpoint/2010/main" val="592837313"/>
              </p:ext>
            </p:extLst>
          </p:nvPr>
        </p:nvGraphicFramePr>
        <p:xfrm>
          <a:off x="7353539" y="122351"/>
          <a:ext cx="307731" cy="6678498"/>
        </p:xfrm>
        <a:graphic>
          <a:graphicData uri="http://schemas.openxmlformats.org/drawingml/2006/table">
            <a:tbl>
              <a:tblPr bandRow="1">
                <a:tableStyleId>{5C22544A-7EE6-4342-B048-85BDC9FD1C3A}</a:tableStyleId>
              </a:tblPr>
              <a:tblGrid>
                <a:gridCol w="307731">
                  <a:extLst>
                    <a:ext uri="{9D8B030D-6E8A-4147-A177-3AD203B41FA5}">
                      <a16:colId xmlns:a16="http://schemas.microsoft.com/office/drawing/2014/main" val="1248849623"/>
                    </a:ext>
                  </a:extLst>
                </a:gridCol>
              </a:tblGrid>
              <a:tr h="1113083">
                <a:tc>
                  <a:txBody>
                    <a:bodyPr/>
                    <a:lstStyle/>
                    <a:p>
                      <a:pPr algn="ctr"/>
                      <a:r>
                        <a:rPr lang="en-IN" sz="1200" dirty="0"/>
                        <a:t>PM2.5</a:t>
                      </a:r>
                    </a:p>
                  </a:txBody>
                  <a:tcPr vert="vert270" anchor="ctr"/>
                </a:tc>
                <a:extLst>
                  <a:ext uri="{0D108BD9-81ED-4DB2-BD59-A6C34878D82A}">
                    <a16:rowId xmlns:a16="http://schemas.microsoft.com/office/drawing/2014/main" val="1608354366"/>
                  </a:ext>
                </a:extLst>
              </a:tr>
              <a:tr h="1113083">
                <a:tc>
                  <a:txBody>
                    <a:bodyPr/>
                    <a:lstStyle/>
                    <a:p>
                      <a:pPr algn="ctr"/>
                      <a:r>
                        <a:rPr lang="en-IN" sz="1200" dirty="0"/>
                        <a:t>PM10</a:t>
                      </a:r>
                    </a:p>
                  </a:txBody>
                  <a:tcPr vert="vert270" anchor="ctr"/>
                </a:tc>
                <a:extLst>
                  <a:ext uri="{0D108BD9-81ED-4DB2-BD59-A6C34878D82A}">
                    <a16:rowId xmlns:a16="http://schemas.microsoft.com/office/drawing/2014/main" val="1658174983"/>
                  </a:ext>
                </a:extLst>
              </a:tr>
              <a:tr h="1113083">
                <a:tc>
                  <a:txBody>
                    <a:bodyPr/>
                    <a:lstStyle/>
                    <a:p>
                      <a:pPr algn="ctr"/>
                      <a:r>
                        <a:rPr lang="en-IN" sz="1200" dirty="0"/>
                        <a:t>SO2</a:t>
                      </a:r>
                    </a:p>
                  </a:txBody>
                  <a:tcPr vert="vert270" anchor="ctr"/>
                </a:tc>
                <a:extLst>
                  <a:ext uri="{0D108BD9-81ED-4DB2-BD59-A6C34878D82A}">
                    <a16:rowId xmlns:a16="http://schemas.microsoft.com/office/drawing/2014/main" val="3641468937"/>
                  </a:ext>
                </a:extLst>
              </a:tr>
              <a:tr h="1113083">
                <a:tc>
                  <a:txBody>
                    <a:bodyPr/>
                    <a:lstStyle/>
                    <a:p>
                      <a:pPr algn="ctr"/>
                      <a:r>
                        <a:rPr lang="en-IN" sz="1200" dirty="0"/>
                        <a:t>NO2</a:t>
                      </a:r>
                    </a:p>
                  </a:txBody>
                  <a:tcPr vert="vert270" anchor="ctr"/>
                </a:tc>
                <a:extLst>
                  <a:ext uri="{0D108BD9-81ED-4DB2-BD59-A6C34878D82A}">
                    <a16:rowId xmlns:a16="http://schemas.microsoft.com/office/drawing/2014/main" val="2486698537"/>
                  </a:ext>
                </a:extLst>
              </a:tr>
              <a:tr h="1113083">
                <a:tc>
                  <a:txBody>
                    <a:bodyPr/>
                    <a:lstStyle/>
                    <a:p>
                      <a:pPr algn="ctr"/>
                      <a:r>
                        <a:rPr lang="en-IN" sz="1200" dirty="0"/>
                        <a:t>CO</a:t>
                      </a:r>
                    </a:p>
                  </a:txBody>
                  <a:tcPr vert="vert270" anchor="ctr"/>
                </a:tc>
                <a:extLst>
                  <a:ext uri="{0D108BD9-81ED-4DB2-BD59-A6C34878D82A}">
                    <a16:rowId xmlns:a16="http://schemas.microsoft.com/office/drawing/2014/main" val="2990553440"/>
                  </a:ext>
                </a:extLst>
              </a:tr>
              <a:tr h="1113083">
                <a:tc>
                  <a:txBody>
                    <a:bodyPr/>
                    <a:lstStyle/>
                    <a:p>
                      <a:pPr algn="ctr"/>
                      <a:r>
                        <a:rPr lang="en-IN" sz="1200" dirty="0"/>
                        <a:t>O3</a:t>
                      </a:r>
                    </a:p>
                  </a:txBody>
                  <a:tcPr vert="vert270" anchor="ctr"/>
                </a:tc>
                <a:extLst>
                  <a:ext uri="{0D108BD9-81ED-4DB2-BD59-A6C34878D82A}">
                    <a16:rowId xmlns:a16="http://schemas.microsoft.com/office/drawing/2014/main" val="3897660810"/>
                  </a:ext>
                </a:extLst>
              </a:tr>
            </a:tbl>
          </a:graphicData>
        </a:graphic>
      </p:graphicFrame>
      <p:sp>
        <p:nvSpPr>
          <p:cNvPr id="58" name="TextBox 57">
            <a:extLst>
              <a:ext uri="{FF2B5EF4-FFF2-40B4-BE49-F238E27FC236}">
                <a16:creationId xmlns:a16="http://schemas.microsoft.com/office/drawing/2014/main" id="{5EF7CB29-6166-6056-027C-21388242CD6C}"/>
              </a:ext>
            </a:extLst>
          </p:cNvPr>
          <p:cNvSpPr txBox="1"/>
          <p:nvPr/>
        </p:nvSpPr>
        <p:spPr>
          <a:xfrm rot="16200000">
            <a:off x="5214300" y="3460595"/>
            <a:ext cx="3909147" cy="369332"/>
          </a:xfrm>
          <a:prstGeom prst="rect">
            <a:avLst/>
          </a:prstGeom>
          <a:noFill/>
        </p:spPr>
        <p:txBody>
          <a:bodyPr wrap="none" rtlCol="0">
            <a:spAutoFit/>
          </a:bodyPr>
          <a:lstStyle/>
          <a:p>
            <a:r>
              <a:rPr lang="en-IN" dirty="0">
                <a:solidFill>
                  <a:schemeClr val="accent4"/>
                </a:solidFill>
              </a:rPr>
              <a:t>Multi-Layer Perceptron Forecast Results</a:t>
            </a:r>
          </a:p>
        </p:txBody>
      </p:sp>
      <p:pic>
        <p:nvPicPr>
          <p:cNvPr id="4" name="Picture 3">
            <a:extLst>
              <a:ext uri="{FF2B5EF4-FFF2-40B4-BE49-F238E27FC236}">
                <a16:creationId xmlns:a16="http://schemas.microsoft.com/office/drawing/2014/main" id="{162D784B-A540-618F-4AA2-3906C5BFFF5A}"/>
              </a:ext>
            </a:extLst>
          </p:cNvPr>
          <p:cNvPicPr>
            <a:picLocks noChangeAspect="1"/>
          </p:cNvPicPr>
          <p:nvPr/>
        </p:nvPicPr>
        <p:blipFill>
          <a:blip r:embed="rId3"/>
          <a:stretch>
            <a:fillRect/>
          </a:stretch>
        </p:blipFill>
        <p:spPr>
          <a:xfrm>
            <a:off x="1823900" y="4413032"/>
            <a:ext cx="3608989" cy="1636075"/>
          </a:xfrm>
          <a:prstGeom prst="rect">
            <a:avLst/>
          </a:prstGeom>
        </p:spPr>
      </p:pic>
      <p:sp>
        <p:nvSpPr>
          <p:cNvPr id="3" name="Rectangle 2">
            <a:extLst>
              <a:ext uri="{FF2B5EF4-FFF2-40B4-BE49-F238E27FC236}">
                <a16:creationId xmlns:a16="http://schemas.microsoft.com/office/drawing/2014/main" id="{1CFD8589-78D3-60A1-C1F0-91CE8A793D52}"/>
              </a:ext>
            </a:extLst>
          </p:cNvPr>
          <p:cNvSpPr/>
          <p:nvPr/>
        </p:nvSpPr>
        <p:spPr>
          <a:xfrm>
            <a:off x="1363052" y="1785821"/>
            <a:ext cx="633046" cy="1943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550</a:t>
            </a:r>
          </a:p>
        </p:txBody>
      </p:sp>
      <p:sp>
        <p:nvSpPr>
          <p:cNvPr id="5" name="Rectangle 4">
            <a:extLst>
              <a:ext uri="{FF2B5EF4-FFF2-40B4-BE49-F238E27FC236}">
                <a16:creationId xmlns:a16="http://schemas.microsoft.com/office/drawing/2014/main" id="{34A4647E-8974-9925-5552-785409C016F6}"/>
              </a:ext>
            </a:extLst>
          </p:cNvPr>
          <p:cNvSpPr/>
          <p:nvPr/>
        </p:nvSpPr>
        <p:spPr>
          <a:xfrm>
            <a:off x="2323374" y="1785821"/>
            <a:ext cx="633046" cy="1943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500</a:t>
            </a:r>
          </a:p>
        </p:txBody>
      </p:sp>
      <p:sp>
        <p:nvSpPr>
          <p:cNvPr id="6" name="Rectangle 5">
            <a:extLst>
              <a:ext uri="{FF2B5EF4-FFF2-40B4-BE49-F238E27FC236}">
                <a16:creationId xmlns:a16="http://schemas.microsoft.com/office/drawing/2014/main" id="{82C64A78-9317-8372-0F78-019C6FCE9D74}"/>
              </a:ext>
            </a:extLst>
          </p:cNvPr>
          <p:cNvSpPr/>
          <p:nvPr/>
        </p:nvSpPr>
        <p:spPr>
          <a:xfrm>
            <a:off x="3283697" y="1857141"/>
            <a:ext cx="633046" cy="18004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200</a:t>
            </a:r>
          </a:p>
        </p:txBody>
      </p:sp>
      <p:sp>
        <p:nvSpPr>
          <p:cNvPr id="9" name="Rectangle 8">
            <a:extLst>
              <a:ext uri="{FF2B5EF4-FFF2-40B4-BE49-F238E27FC236}">
                <a16:creationId xmlns:a16="http://schemas.microsoft.com/office/drawing/2014/main" id="{4E10DB0C-3C2A-311F-9187-4C5A3F27A217}"/>
              </a:ext>
            </a:extLst>
          </p:cNvPr>
          <p:cNvSpPr/>
          <p:nvPr/>
        </p:nvSpPr>
        <p:spPr>
          <a:xfrm>
            <a:off x="4244020" y="2015402"/>
            <a:ext cx="633046" cy="14839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150</a:t>
            </a:r>
          </a:p>
        </p:txBody>
      </p:sp>
      <p:sp>
        <p:nvSpPr>
          <p:cNvPr id="10" name="Rectangle 9">
            <a:extLst>
              <a:ext uri="{FF2B5EF4-FFF2-40B4-BE49-F238E27FC236}">
                <a16:creationId xmlns:a16="http://schemas.microsoft.com/office/drawing/2014/main" id="{B932C25B-DC6E-005F-5A1E-229C58C1B8E9}"/>
              </a:ext>
            </a:extLst>
          </p:cNvPr>
          <p:cNvSpPr/>
          <p:nvPr/>
        </p:nvSpPr>
        <p:spPr>
          <a:xfrm>
            <a:off x="5204342" y="2182456"/>
            <a:ext cx="633046" cy="1149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50</a:t>
            </a:r>
          </a:p>
        </p:txBody>
      </p:sp>
      <p:sp>
        <p:nvSpPr>
          <p:cNvPr id="11" name="Rectangle 10">
            <a:extLst>
              <a:ext uri="{FF2B5EF4-FFF2-40B4-BE49-F238E27FC236}">
                <a16:creationId xmlns:a16="http://schemas.microsoft.com/office/drawing/2014/main" id="{79F2CA54-767F-5A27-0F11-E361BFF68FA4}"/>
              </a:ext>
            </a:extLst>
          </p:cNvPr>
          <p:cNvSpPr/>
          <p:nvPr/>
        </p:nvSpPr>
        <p:spPr>
          <a:xfrm>
            <a:off x="6164664" y="2498979"/>
            <a:ext cx="633046" cy="5167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6</a:t>
            </a:r>
          </a:p>
        </p:txBody>
      </p:sp>
      <p:sp>
        <p:nvSpPr>
          <p:cNvPr id="12" name="Rectangle 11">
            <a:extLst>
              <a:ext uri="{FF2B5EF4-FFF2-40B4-BE49-F238E27FC236}">
                <a16:creationId xmlns:a16="http://schemas.microsoft.com/office/drawing/2014/main" id="{24892EAB-79D0-6C81-B21E-89B3FF122FE6}"/>
              </a:ext>
            </a:extLst>
          </p:cNvPr>
          <p:cNvSpPr/>
          <p:nvPr/>
        </p:nvSpPr>
        <p:spPr>
          <a:xfrm>
            <a:off x="399065" y="2564181"/>
            <a:ext cx="633046" cy="451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13" name="Right Brace 12">
            <a:extLst>
              <a:ext uri="{FF2B5EF4-FFF2-40B4-BE49-F238E27FC236}">
                <a16:creationId xmlns:a16="http://schemas.microsoft.com/office/drawing/2014/main" id="{FF1EAF5F-DA32-FE36-021A-AA1198F1473D}"/>
              </a:ext>
            </a:extLst>
          </p:cNvPr>
          <p:cNvSpPr/>
          <p:nvPr/>
        </p:nvSpPr>
        <p:spPr>
          <a:xfrm rot="5400000">
            <a:off x="581823" y="2917172"/>
            <a:ext cx="267527" cy="6330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Right Brace 13">
            <a:extLst>
              <a:ext uri="{FF2B5EF4-FFF2-40B4-BE49-F238E27FC236}">
                <a16:creationId xmlns:a16="http://schemas.microsoft.com/office/drawing/2014/main" id="{81BC93E8-43CD-FD6F-85E4-54140916570E}"/>
              </a:ext>
            </a:extLst>
          </p:cNvPr>
          <p:cNvSpPr/>
          <p:nvPr/>
        </p:nvSpPr>
        <p:spPr>
          <a:xfrm rot="5400000">
            <a:off x="6343003" y="2917172"/>
            <a:ext cx="267527" cy="6330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Right Brace 14">
            <a:extLst>
              <a:ext uri="{FF2B5EF4-FFF2-40B4-BE49-F238E27FC236}">
                <a16:creationId xmlns:a16="http://schemas.microsoft.com/office/drawing/2014/main" id="{157B63DE-A11A-188C-BE45-B22CF40C6AE9}"/>
              </a:ext>
            </a:extLst>
          </p:cNvPr>
          <p:cNvSpPr/>
          <p:nvPr/>
        </p:nvSpPr>
        <p:spPr>
          <a:xfrm rot="5400000">
            <a:off x="3421307" y="1642046"/>
            <a:ext cx="357825" cy="44743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6" name="TextBox 15">
            <a:extLst>
              <a:ext uri="{FF2B5EF4-FFF2-40B4-BE49-F238E27FC236}">
                <a16:creationId xmlns:a16="http://schemas.microsoft.com/office/drawing/2014/main" id="{F11B2FFF-656A-9386-6649-5B769AFBD88C}"/>
              </a:ext>
            </a:extLst>
          </p:cNvPr>
          <p:cNvSpPr txBox="1"/>
          <p:nvPr/>
        </p:nvSpPr>
        <p:spPr>
          <a:xfrm>
            <a:off x="379061" y="3356888"/>
            <a:ext cx="684803" cy="369332"/>
          </a:xfrm>
          <a:prstGeom prst="rect">
            <a:avLst/>
          </a:prstGeom>
          <a:noFill/>
        </p:spPr>
        <p:txBody>
          <a:bodyPr wrap="none" rtlCol="0">
            <a:spAutoFit/>
          </a:bodyPr>
          <a:lstStyle/>
          <a:p>
            <a:r>
              <a:rPr lang="en-IN" dirty="0"/>
              <a:t>Input</a:t>
            </a:r>
          </a:p>
        </p:txBody>
      </p:sp>
      <p:sp>
        <p:nvSpPr>
          <p:cNvPr id="17" name="TextBox 16">
            <a:extLst>
              <a:ext uri="{FF2B5EF4-FFF2-40B4-BE49-F238E27FC236}">
                <a16:creationId xmlns:a16="http://schemas.microsoft.com/office/drawing/2014/main" id="{CDCF1515-4EA9-FF3C-A82B-8208335F648B}"/>
              </a:ext>
            </a:extLst>
          </p:cNvPr>
          <p:cNvSpPr txBox="1"/>
          <p:nvPr/>
        </p:nvSpPr>
        <p:spPr>
          <a:xfrm>
            <a:off x="6071751" y="3332286"/>
            <a:ext cx="856325" cy="369332"/>
          </a:xfrm>
          <a:prstGeom prst="rect">
            <a:avLst/>
          </a:prstGeom>
          <a:noFill/>
        </p:spPr>
        <p:txBody>
          <a:bodyPr wrap="none" rtlCol="0">
            <a:spAutoFit/>
          </a:bodyPr>
          <a:lstStyle/>
          <a:p>
            <a:r>
              <a:rPr lang="en-IN" dirty="0"/>
              <a:t>Output</a:t>
            </a:r>
          </a:p>
        </p:txBody>
      </p:sp>
      <p:sp>
        <p:nvSpPr>
          <p:cNvPr id="18" name="TextBox 17">
            <a:extLst>
              <a:ext uri="{FF2B5EF4-FFF2-40B4-BE49-F238E27FC236}">
                <a16:creationId xmlns:a16="http://schemas.microsoft.com/office/drawing/2014/main" id="{988F7182-9E64-3EC3-7815-4ABE40A42FBF}"/>
              </a:ext>
            </a:extLst>
          </p:cNvPr>
          <p:cNvSpPr txBox="1"/>
          <p:nvPr/>
        </p:nvSpPr>
        <p:spPr>
          <a:xfrm>
            <a:off x="1458452" y="4032044"/>
            <a:ext cx="4152996" cy="369332"/>
          </a:xfrm>
          <a:prstGeom prst="rect">
            <a:avLst/>
          </a:prstGeom>
          <a:noFill/>
        </p:spPr>
        <p:txBody>
          <a:bodyPr wrap="none" rtlCol="0">
            <a:spAutoFit/>
          </a:bodyPr>
          <a:lstStyle/>
          <a:p>
            <a:r>
              <a:rPr lang="en-IN" dirty="0"/>
              <a:t>Hidden Layer (550 X 500 X 200 X 150 X 50)</a:t>
            </a:r>
          </a:p>
        </p:txBody>
      </p:sp>
      <p:sp>
        <p:nvSpPr>
          <p:cNvPr id="21" name="Trapezoid 20">
            <a:extLst>
              <a:ext uri="{FF2B5EF4-FFF2-40B4-BE49-F238E27FC236}">
                <a16:creationId xmlns:a16="http://schemas.microsoft.com/office/drawing/2014/main" id="{1F12E77F-2CEF-5AC7-D98F-5098D6CFDFE2}"/>
              </a:ext>
            </a:extLst>
          </p:cNvPr>
          <p:cNvSpPr/>
          <p:nvPr/>
        </p:nvSpPr>
        <p:spPr>
          <a:xfrm rot="16200000">
            <a:off x="228334" y="2597325"/>
            <a:ext cx="1941266" cy="316525"/>
          </a:xfrm>
          <a:prstGeom prst="trapezoid">
            <a:avLst>
              <a:gd name="adj" fmla="val 240825"/>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rapezoid 22">
            <a:extLst>
              <a:ext uri="{FF2B5EF4-FFF2-40B4-BE49-F238E27FC236}">
                <a16:creationId xmlns:a16="http://schemas.microsoft.com/office/drawing/2014/main" id="{99750D4D-A6BF-AA49-E92F-F60EDF8F711A}"/>
              </a:ext>
            </a:extLst>
          </p:cNvPr>
          <p:cNvSpPr/>
          <p:nvPr/>
        </p:nvSpPr>
        <p:spPr>
          <a:xfrm rot="16200000">
            <a:off x="1180061" y="2597326"/>
            <a:ext cx="1941266" cy="316525"/>
          </a:xfrm>
          <a:prstGeom prst="trapezoid">
            <a:avLst>
              <a:gd name="adj" fmla="val 0"/>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rapezoid 23">
            <a:extLst>
              <a:ext uri="{FF2B5EF4-FFF2-40B4-BE49-F238E27FC236}">
                <a16:creationId xmlns:a16="http://schemas.microsoft.com/office/drawing/2014/main" id="{75572DDA-3A73-3999-D8E6-F74DDE412D3E}"/>
              </a:ext>
            </a:extLst>
          </p:cNvPr>
          <p:cNvSpPr/>
          <p:nvPr/>
        </p:nvSpPr>
        <p:spPr>
          <a:xfrm rot="5400000">
            <a:off x="2148980" y="2597326"/>
            <a:ext cx="1941266" cy="316525"/>
          </a:xfrm>
          <a:prstGeom prst="trapezoid">
            <a:avLst>
              <a:gd name="adj" fmla="val 22222"/>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rapezoid 24">
            <a:extLst>
              <a:ext uri="{FF2B5EF4-FFF2-40B4-BE49-F238E27FC236}">
                <a16:creationId xmlns:a16="http://schemas.microsoft.com/office/drawing/2014/main" id="{D324CC39-4AFA-06EB-00C1-B80C08330A82}"/>
              </a:ext>
            </a:extLst>
          </p:cNvPr>
          <p:cNvSpPr/>
          <p:nvPr/>
        </p:nvSpPr>
        <p:spPr>
          <a:xfrm rot="5400000">
            <a:off x="3180195" y="2599110"/>
            <a:ext cx="1800460" cy="316525"/>
          </a:xfrm>
          <a:prstGeom prst="trapezoid">
            <a:avLst>
              <a:gd name="adj" fmla="val 5277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rapezoid 25">
            <a:extLst>
              <a:ext uri="{FF2B5EF4-FFF2-40B4-BE49-F238E27FC236}">
                <a16:creationId xmlns:a16="http://schemas.microsoft.com/office/drawing/2014/main" id="{9C4A3D81-3C78-A0C4-839F-87C057E4D8DF}"/>
              </a:ext>
            </a:extLst>
          </p:cNvPr>
          <p:cNvSpPr/>
          <p:nvPr/>
        </p:nvSpPr>
        <p:spPr>
          <a:xfrm rot="5400000">
            <a:off x="4308404" y="2599110"/>
            <a:ext cx="1483939" cy="316525"/>
          </a:xfrm>
          <a:prstGeom prst="trapezoid">
            <a:avLst>
              <a:gd name="adj" fmla="val 5277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rapezoid 26">
            <a:extLst>
              <a:ext uri="{FF2B5EF4-FFF2-40B4-BE49-F238E27FC236}">
                <a16:creationId xmlns:a16="http://schemas.microsoft.com/office/drawing/2014/main" id="{6DDF125D-5912-7625-1AE5-29AAD30DA2C0}"/>
              </a:ext>
            </a:extLst>
          </p:cNvPr>
          <p:cNvSpPr/>
          <p:nvPr/>
        </p:nvSpPr>
        <p:spPr>
          <a:xfrm rot="5400000">
            <a:off x="5428422" y="2599109"/>
            <a:ext cx="1149830" cy="316525"/>
          </a:xfrm>
          <a:prstGeom prst="trapezoid">
            <a:avLst>
              <a:gd name="adj" fmla="val 10277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7914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Future Works</a:t>
            </a:r>
            <a:endParaRPr lang="en-US" dirty="0">
              <a:solidFill>
                <a:schemeClr val="accent4"/>
              </a:solidFill>
            </a:endParaRPr>
          </a:p>
        </p:txBody>
      </p:sp>
      <p:sp>
        <p:nvSpPr>
          <p:cNvPr id="3" name="Text Placeholder 2">
            <a:extLst>
              <a:ext uri="{FF2B5EF4-FFF2-40B4-BE49-F238E27FC236}">
                <a16:creationId xmlns:a16="http://schemas.microsoft.com/office/drawing/2014/main" id="{F8275AFF-29FF-0BFE-314B-9948C9C801D4}"/>
              </a:ext>
            </a:extLst>
          </p:cNvPr>
          <p:cNvSpPr>
            <a:spLocks noGrp="1"/>
          </p:cNvSpPr>
          <p:nvPr>
            <p:ph idx="1"/>
          </p:nvPr>
        </p:nvSpPr>
        <p:spPr>
          <a:xfrm>
            <a:off x="644771" y="1825625"/>
            <a:ext cx="10917114" cy="4235176"/>
          </a:xfrm>
        </p:spPr>
        <p:txBody>
          <a:bodyPr vert="horz" lIns="91440" tIns="45720" rIns="91440" bIns="45720" rtlCol="0" anchor="t">
            <a:normAutofit/>
          </a:bodyPr>
          <a:lstStyle/>
          <a:p>
            <a:r>
              <a:rPr lang="en-US" dirty="0"/>
              <a:t>Prophet model and other Uni-variate models can be used in the pipeline to use it with categorical columns.</a:t>
            </a:r>
          </a:p>
          <a:p>
            <a:r>
              <a:rPr lang="en-US" dirty="0"/>
              <a:t>Vector Auto Regressor can be improved and hyper-tuned to forecast more accurately, and to mitigate variance.</a:t>
            </a:r>
          </a:p>
          <a:p>
            <a:r>
              <a:rPr lang="en-US" dirty="0"/>
              <a:t>RNN and LSTM can be used as models to learn and take advantage of deep learning models and their capacity to learn complex patterns.</a:t>
            </a:r>
          </a:p>
        </p:txBody>
      </p:sp>
    </p:spTree>
    <p:extLst>
      <p:ext uri="{BB962C8B-B14F-4D97-AF65-F5344CB8AC3E}">
        <p14:creationId xmlns:p14="http://schemas.microsoft.com/office/powerpoint/2010/main" val="530746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References</a:t>
            </a:r>
            <a:endParaRPr lang="en-US" dirty="0">
              <a:solidFill>
                <a:schemeClr val="accent4"/>
              </a:solidFill>
            </a:endParaRPr>
          </a:p>
        </p:txBody>
      </p:sp>
      <p:sp>
        <p:nvSpPr>
          <p:cNvPr id="3" name="Text Placeholder 2">
            <a:extLst>
              <a:ext uri="{FF2B5EF4-FFF2-40B4-BE49-F238E27FC236}">
                <a16:creationId xmlns:a16="http://schemas.microsoft.com/office/drawing/2014/main" id="{F8275AFF-29FF-0BFE-314B-9948C9C801D4}"/>
              </a:ext>
            </a:extLst>
          </p:cNvPr>
          <p:cNvSpPr>
            <a:spLocks noGrp="1"/>
          </p:cNvSpPr>
          <p:nvPr>
            <p:ph idx="1"/>
          </p:nvPr>
        </p:nvSpPr>
        <p:spPr>
          <a:xfrm>
            <a:off x="644771" y="1825625"/>
            <a:ext cx="10917114" cy="4235176"/>
          </a:xfrm>
        </p:spPr>
        <p:txBody>
          <a:bodyPr vert="horz" lIns="91440" tIns="45720" rIns="91440" bIns="45720" rtlCol="0" anchor="t">
            <a:normAutofit/>
          </a:bodyPr>
          <a:lstStyle/>
          <a:p>
            <a:r>
              <a:rPr lang="en-US" dirty="0"/>
              <a:t>Y. Tian, Y. Jiang, Q. Liu, D. Xu, S. Zhao, L. He, H. Liu, and H. Xu, “Temporal and spatial trends in air quality in </a:t>
            </a:r>
            <a:r>
              <a:rPr lang="en-US" dirty="0" err="1"/>
              <a:t>beijing</a:t>
            </a:r>
            <a:r>
              <a:rPr lang="en-US" dirty="0"/>
              <a:t>,” Landscape and Urban Planning, vol. 185, p. 35–43, May 2019.</a:t>
            </a:r>
          </a:p>
          <a:p>
            <a:r>
              <a:rPr lang="en-US" dirty="0"/>
              <a:t>L. Zhao, Z. Li, and L. Qu, “Forecasting of </a:t>
            </a:r>
            <a:r>
              <a:rPr lang="en-US" dirty="0" err="1"/>
              <a:t>beijing</a:t>
            </a:r>
            <a:r>
              <a:rPr lang="en-US" dirty="0"/>
              <a:t> pm2.5 with a hybrid </a:t>
            </a:r>
            <a:r>
              <a:rPr lang="en-US" dirty="0" err="1"/>
              <a:t>arima</a:t>
            </a:r>
            <a:r>
              <a:rPr lang="en-US" dirty="0"/>
              <a:t> model based on integrated </a:t>
            </a:r>
            <a:r>
              <a:rPr lang="en-US" dirty="0" err="1"/>
              <a:t>aic</a:t>
            </a:r>
            <a:r>
              <a:rPr lang="en-US" dirty="0"/>
              <a:t> and improved </a:t>
            </a:r>
            <a:r>
              <a:rPr lang="en-US" dirty="0" err="1"/>
              <a:t>gs</a:t>
            </a:r>
            <a:r>
              <a:rPr lang="en-US" dirty="0"/>
              <a:t> fixed-order methods and seasonal decomposition,” </a:t>
            </a:r>
            <a:r>
              <a:rPr lang="en-US" dirty="0" err="1"/>
              <a:t>Heliyon</a:t>
            </a:r>
            <a:r>
              <a:rPr lang="en-US" dirty="0"/>
              <a:t>, vol. 8, no. 12, Dec 2022.</a:t>
            </a:r>
          </a:p>
          <a:p>
            <a:r>
              <a:rPr lang="en-US" dirty="0"/>
              <a:t>T. Smith, “Autocorrelation: What it is, how it works, tests.” [Online]. Available: https://www.investopedia.com/terms/a/autocorrelation.asp#:∼:text=Autocorrelation%20represents%20the%20degree%20of,value%20and%20its%20past%20values.</a:t>
            </a:r>
          </a:p>
          <a:p>
            <a:endParaRPr lang="en-US" dirty="0"/>
          </a:p>
        </p:txBody>
      </p:sp>
    </p:spTree>
    <p:extLst>
      <p:ext uri="{BB962C8B-B14F-4D97-AF65-F5344CB8AC3E}">
        <p14:creationId xmlns:p14="http://schemas.microsoft.com/office/powerpoint/2010/main" val="832105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Video Recording</a:t>
            </a:r>
            <a:endParaRPr lang="en-US" dirty="0">
              <a:solidFill>
                <a:schemeClr val="accent4"/>
              </a:solidFill>
            </a:endParaRPr>
          </a:p>
        </p:txBody>
      </p:sp>
      <p:sp>
        <p:nvSpPr>
          <p:cNvPr id="3" name="Text Placeholder 2">
            <a:extLst>
              <a:ext uri="{FF2B5EF4-FFF2-40B4-BE49-F238E27FC236}">
                <a16:creationId xmlns:a16="http://schemas.microsoft.com/office/drawing/2014/main" id="{F8275AFF-29FF-0BFE-314B-9948C9C801D4}"/>
              </a:ext>
            </a:extLst>
          </p:cNvPr>
          <p:cNvSpPr>
            <a:spLocks noGrp="1"/>
          </p:cNvSpPr>
          <p:nvPr>
            <p:ph idx="1"/>
          </p:nvPr>
        </p:nvSpPr>
        <p:spPr>
          <a:xfrm>
            <a:off x="644771" y="1825625"/>
            <a:ext cx="10917114" cy="4235176"/>
          </a:xfrm>
        </p:spPr>
        <p:txBody>
          <a:bodyPr vert="horz" lIns="91440" tIns="45720" rIns="91440" bIns="45720" rtlCol="0" anchor="t">
            <a:normAutofit/>
          </a:bodyPr>
          <a:lstStyle/>
          <a:p>
            <a:r>
              <a:rPr lang="en-US" dirty="0"/>
              <a:t>https://stevens.zoom.us/rec/play/0AHw-5sNNNIrwCjWJDs-cuhX1jqFCPCVG-0to-i7Vhlf4ywKF_MlYIb83MxWzcikihD-62fpjRnSUV8.Y6pzRjyai4e5vV5n?canPlayFromShare=true&amp;from=share_recording_detail&amp;continueMode=true&amp;componentName=rec-play&amp;originRequestUrl=https%3A%2F%2Fstevens.zoom.us%2Frec%2Fshare%2FySQ16v0JYWB_Kh3l9JAICTbohhbAVHx6eyol0Zl5IedaJYd2ZZJYxsfWFACg38Uy.IWNMDETKwV-vrWi6&amp;autoplay=true&amp;startTime=1715300805000</a:t>
            </a:r>
          </a:p>
        </p:txBody>
      </p:sp>
    </p:spTree>
    <p:extLst>
      <p:ext uri="{BB962C8B-B14F-4D97-AF65-F5344CB8AC3E}">
        <p14:creationId xmlns:p14="http://schemas.microsoft.com/office/powerpoint/2010/main" val="20417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39422EC-5F02-42AF-4A93-5EDBD6F059A8}"/>
              </a:ext>
            </a:extLst>
          </p:cNvPr>
          <p:cNvPicPr>
            <a:picLocks noChangeAspect="1"/>
          </p:cNvPicPr>
          <p:nvPr/>
        </p:nvPicPr>
        <p:blipFill rotWithShape="1">
          <a:blip r:embed="rId2"/>
          <a:srcRect l="2410" r="2744"/>
          <a:stretch/>
        </p:blipFill>
        <p:spPr>
          <a:xfrm>
            <a:off x="720969" y="2797209"/>
            <a:ext cx="2365131" cy="3101608"/>
          </a:xfrm>
          <a:prstGeom prst="rect">
            <a:avLst/>
          </a:prstGeom>
          <a:ln>
            <a:solidFill>
              <a:schemeClr val="accent1"/>
            </a:solidFill>
          </a:ln>
        </p:spPr>
      </p:pic>
      <p:pic>
        <p:nvPicPr>
          <p:cNvPr id="15" name="Picture 14">
            <a:extLst>
              <a:ext uri="{FF2B5EF4-FFF2-40B4-BE49-F238E27FC236}">
                <a16:creationId xmlns:a16="http://schemas.microsoft.com/office/drawing/2014/main" id="{DE834A6A-A9C1-5F71-B597-E0D77B2F7DB7}"/>
              </a:ext>
            </a:extLst>
          </p:cNvPr>
          <p:cNvPicPr>
            <a:picLocks noChangeAspect="1"/>
          </p:cNvPicPr>
          <p:nvPr/>
        </p:nvPicPr>
        <p:blipFill rotWithShape="1">
          <a:blip r:embed="rId3"/>
          <a:srcRect l="17056" r="7631"/>
          <a:stretch/>
        </p:blipFill>
        <p:spPr>
          <a:xfrm>
            <a:off x="8204630" y="2797209"/>
            <a:ext cx="2335940" cy="3101608"/>
          </a:xfrm>
          <a:prstGeom prst="rect">
            <a:avLst/>
          </a:prstGeom>
          <a:ln>
            <a:solidFill>
              <a:schemeClr val="accent1"/>
            </a:solidFill>
          </a:ln>
        </p:spPr>
      </p:pic>
      <p:sp>
        <p:nvSpPr>
          <p:cNvPr id="2" name="Title 1">
            <a:extLst>
              <a:ext uri="{FF2B5EF4-FFF2-40B4-BE49-F238E27FC236}">
                <a16:creationId xmlns:a16="http://schemas.microsoft.com/office/drawing/2014/main" id="{C4138A9D-203E-55C8-1304-C05B3E696A31}"/>
              </a:ext>
            </a:extLst>
          </p:cNvPr>
          <p:cNvSpPr>
            <a:spLocks noGrp="1"/>
          </p:cNvSpPr>
          <p:nvPr>
            <p:ph type="title"/>
          </p:nvPr>
        </p:nvSpPr>
        <p:spPr/>
        <p:txBody>
          <a:bodyPr/>
          <a:lstStyle/>
          <a:p>
            <a:r>
              <a:rPr lang="en-US" dirty="0"/>
              <a:t>Group Members</a:t>
            </a:r>
          </a:p>
        </p:txBody>
      </p:sp>
      <p:sp>
        <p:nvSpPr>
          <p:cNvPr id="3" name="Content Placeholder 2">
            <a:extLst>
              <a:ext uri="{FF2B5EF4-FFF2-40B4-BE49-F238E27FC236}">
                <a16:creationId xmlns:a16="http://schemas.microsoft.com/office/drawing/2014/main" id="{97B6FA2D-F914-F5BC-AF5D-277E559E94EF}"/>
              </a:ext>
            </a:extLst>
          </p:cNvPr>
          <p:cNvSpPr>
            <a:spLocks noGrp="1"/>
          </p:cNvSpPr>
          <p:nvPr>
            <p:ph sz="half" idx="1"/>
          </p:nvPr>
        </p:nvSpPr>
        <p:spPr>
          <a:xfrm>
            <a:off x="580765" y="1625600"/>
            <a:ext cx="3296919" cy="4551364"/>
          </a:xfrm>
        </p:spPr>
        <p:txBody>
          <a:bodyPr vert="horz" lIns="91440" tIns="45720" rIns="91440" bIns="45720" rtlCol="0" anchor="t">
            <a:normAutofit/>
          </a:bodyPr>
          <a:lstStyle/>
          <a:p>
            <a:r>
              <a:rPr lang="en-US" dirty="0">
                <a:latin typeface="IBM Plex Sans"/>
              </a:rPr>
              <a:t>Nihar Patel</a:t>
            </a:r>
          </a:p>
          <a:p>
            <a:r>
              <a:rPr lang="en-US" dirty="0">
                <a:latin typeface="IBM Plex Sans"/>
              </a:rPr>
              <a:t>1</a:t>
            </a:r>
            <a:r>
              <a:rPr lang="en-US" baseline="30000" dirty="0">
                <a:latin typeface="IBM Plex Sans"/>
              </a:rPr>
              <a:t>st</a:t>
            </a:r>
            <a:r>
              <a:rPr lang="en-US" dirty="0">
                <a:latin typeface="IBM Plex Sans"/>
              </a:rPr>
              <a:t> Year MS Data Science Student</a:t>
            </a:r>
            <a:endParaRPr lang="en-US" dirty="0"/>
          </a:p>
        </p:txBody>
      </p:sp>
      <p:sp>
        <p:nvSpPr>
          <p:cNvPr id="4" name="Content Placeholder 3">
            <a:extLst>
              <a:ext uri="{FF2B5EF4-FFF2-40B4-BE49-F238E27FC236}">
                <a16:creationId xmlns:a16="http://schemas.microsoft.com/office/drawing/2014/main" id="{8410F18C-B924-A73A-E0D8-139C7B09FA4D}"/>
              </a:ext>
            </a:extLst>
          </p:cNvPr>
          <p:cNvSpPr>
            <a:spLocks noGrp="1"/>
          </p:cNvSpPr>
          <p:nvPr>
            <p:ph sz="half" idx="13"/>
          </p:nvPr>
        </p:nvSpPr>
        <p:spPr>
          <a:xfrm>
            <a:off x="4351622" y="1625600"/>
            <a:ext cx="3296919" cy="4551364"/>
          </a:xfrm>
        </p:spPr>
        <p:txBody>
          <a:bodyPr vert="horz" lIns="91440" tIns="45720" rIns="91440" bIns="45720" rtlCol="0" anchor="t">
            <a:normAutofit/>
          </a:bodyPr>
          <a:lstStyle/>
          <a:p>
            <a:r>
              <a:rPr lang="en-US" dirty="0" err="1">
                <a:latin typeface="IBM Plex Sans"/>
              </a:rPr>
              <a:t>Krutin</a:t>
            </a:r>
            <a:r>
              <a:rPr lang="en-US" dirty="0">
                <a:latin typeface="IBM Plex Sans"/>
              </a:rPr>
              <a:t> Rathod </a:t>
            </a:r>
            <a:endParaRPr lang="en-US" dirty="0"/>
          </a:p>
          <a:p>
            <a:r>
              <a:rPr lang="en-US" dirty="0">
                <a:latin typeface="IBM Plex Sans"/>
              </a:rPr>
              <a:t>1</a:t>
            </a:r>
            <a:r>
              <a:rPr lang="en-US" baseline="30000" dirty="0">
                <a:latin typeface="IBM Plex Sans"/>
              </a:rPr>
              <a:t>st</a:t>
            </a:r>
            <a:r>
              <a:rPr lang="en-US" dirty="0">
                <a:latin typeface="IBM Plex Sans"/>
              </a:rPr>
              <a:t> Year MS Computer Science Student</a:t>
            </a:r>
            <a:endParaRPr lang="en-US" dirty="0"/>
          </a:p>
        </p:txBody>
      </p:sp>
      <p:sp>
        <p:nvSpPr>
          <p:cNvPr id="5" name="Content Placeholder 4">
            <a:extLst>
              <a:ext uri="{FF2B5EF4-FFF2-40B4-BE49-F238E27FC236}">
                <a16:creationId xmlns:a16="http://schemas.microsoft.com/office/drawing/2014/main" id="{3A774835-77F7-6B25-D180-5915BA790451}"/>
              </a:ext>
            </a:extLst>
          </p:cNvPr>
          <p:cNvSpPr>
            <a:spLocks noGrp="1"/>
          </p:cNvSpPr>
          <p:nvPr>
            <p:ph sz="half" idx="2"/>
          </p:nvPr>
        </p:nvSpPr>
        <p:spPr>
          <a:xfrm>
            <a:off x="8058471" y="1625600"/>
            <a:ext cx="3296919" cy="4551364"/>
          </a:xfrm>
        </p:spPr>
        <p:txBody>
          <a:bodyPr/>
          <a:lstStyle/>
          <a:p>
            <a:r>
              <a:rPr lang="en-US" dirty="0" err="1"/>
              <a:t>Sanika</a:t>
            </a:r>
            <a:r>
              <a:rPr lang="en-US" dirty="0"/>
              <a:t> </a:t>
            </a:r>
            <a:r>
              <a:rPr lang="en-US" dirty="0" err="1"/>
              <a:t>Mhadgut</a:t>
            </a:r>
            <a:endParaRPr lang="en-US" dirty="0"/>
          </a:p>
          <a:p>
            <a:r>
              <a:rPr lang="en-US" dirty="0">
                <a:latin typeface="IBM Plex Sans"/>
              </a:rPr>
              <a:t>1</a:t>
            </a:r>
            <a:r>
              <a:rPr lang="en-US" baseline="30000" dirty="0">
                <a:latin typeface="IBM Plex Sans"/>
              </a:rPr>
              <a:t>st</a:t>
            </a:r>
            <a:r>
              <a:rPr lang="en-US" dirty="0">
                <a:latin typeface="IBM Plex Sans"/>
              </a:rPr>
              <a:t> Year MS Computer Science Student</a:t>
            </a:r>
            <a:endParaRPr lang="en-US" dirty="0"/>
          </a:p>
        </p:txBody>
      </p:sp>
      <p:sp>
        <p:nvSpPr>
          <p:cNvPr id="6" name="Slide Number Placeholder 5">
            <a:extLst>
              <a:ext uri="{FF2B5EF4-FFF2-40B4-BE49-F238E27FC236}">
                <a16:creationId xmlns:a16="http://schemas.microsoft.com/office/drawing/2014/main" id="{9570713D-20C4-7EB3-349A-C2A2C3DEF477}"/>
              </a:ext>
            </a:extLst>
          </p:cNvPr>
          <p:cNvSpPr>
            <a:spLocks noGrp="1"/>
          </p:cNvSpPr>
          <p:nvPr>
            <p:ph type="sldNum" sz="quarter" idx="12"/>
          </p:nvPr>
        </p:nvSpPr>
        <p:spPr/>
        <p:txBody>
          <a:bodyPr/>
          <a:lstStyle/>
          <a:p>
            <a:fld id="{4267CD5E-26CF-4249-8540-BB1D07FD4227}" type="slidenum">
              <a:rPr lang="en-US" smtClean="0"/>
              <a:t>2</a:t>
            </a:fld>
            <a:endParaRPr lang="en-US"/>
          </a:p>
        </p:txBody>
      </p:sp>
      <p:pic>
        <p:nvPicPr>
          <p:cNvPr id="13" name="Picture 12">
            <a:extLst>
              <a:ext uri="{FF2B5EF4-FFF2-40B4-BE49-F238E27FC236}">
                <a16:creationId xmlns:a16="http://schemas.microsoft.com/office/drawing/2014/main" id="{F74A3F21-ACE3-C957-FE0A-1B4DEB3CD930}"/>
              </a:ext>
            </a:extLst>
          </p:cNvPr>
          <p:cNvPicPr>
            <a:picLocks noChangeAspect="1"/>
          </p:cNvPicPr>
          <p:nvPr/>
        </p:nvPicPr>
        <p:blipFill rotWithShape="1">
          <a:blip r:embed="rId4"/>
          <a:srcRect l="23240" t="20689" r="27266" b="32386"/>
          <a:stretch/>
        </p:blipFill>
        <p:spPr>
          <a:xfrm>
            <a:off x="4451115" y="2797209"/>
            <a:ext cx="2453624" cy="3101608"/>
          </a:xfrm>
          <a:prstGeom prst="rect">
            <a:avLst/>
          </a:prstGeom>
          <a:ln>
            <a:solidFill>
              <a:schemeClr val="accent1"/>
            </a:solidFill>
          </a:ln>
        </p:spPr>
      </p:pic>
    </p:spTree>
    <p:extLst>
      <p:ext uri="{BB962C8B-B14F-4D97-AF65-F5344CB8AC3E}">
        <p14:creationId xmlns:p14="http://schemas.microsoft.com/office/powerpoint/2010/main" val="229884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0B182-0B27-5702-924F-76721CAFD30E}"/>
              </a:ext>
            </a:extLst>
          </p:cNvPr>
          <p:cNvSpPr>
            <a:spLocks noGrp="1"/>
          </p:cNvSpPr>
          <p:nvPr>
            <p:ph type="title"/>
          </p:nvPr>
        </p:nvSpPr>
        <p:spPr>
          <a:xfrm>
            <a:off x="6793830" y="740084"/>
            <a:ext cx="4913243" cy="931499"/>
          </a:xfrm>
        </p:spPr>
        <p:txBody>
          <a:bodyPr/>
          <a:lstStyle/>
          <a:p>
            <a:pPr algn="l"/>
            <a:r>
              <a:rPr lang="en-US" dirty="0">
                <a:latin typeface="Saira Condensed Condensed SemiBold"/>
              </a:rPr>
              <a:t>Agenda</a:t>
            </a:r>
          </a:p>
        </p:txBody>
      </p:sp>
      <p:sp>
        <p:nvSpPr>
          <p:cNvPr id="3" name="Text Placeholder 2">
            <a:extLst>
              <a:ext uri="{FF2B5EF4-FFF2-40B4-BE49-F238E27FC236}">
                <a16:creationId xmlns:a16="http://schemas.microsoft.com/office/drawing/2014/main" id="{38C46542-FEFC-B0CE-E924-F824DA1F10B7}"/>
              </a:ext>
            </a:extLst>
          </p:cNvPr>
          <p:cNvSpPr>
            <a:spLocks noGrp="1"/>
          </p:cNvSpPr>
          <p:nvPr>
            <p:ph type="body" idx="1"/>
          </p:nvPr>
        </p:nvSpPr>
        <p:spPr>
          <a:xfrm>
            <a:off x="7519386" y="1832004"/>
            <a:ext cx="4492488" cy="4745259"/>
          </a:xfrm>
        </p:spPr>
        <p:txBody>
          <a:bodyPr/>
          <a:lstStyle/>
          <a:p>
            <a:pPr marL="457200" indent="-457200" algn="l">
              <a:lnSpc>
                <a:spcPct val="150000"/>
              </a:lnSpc>
              <a:buFont typeface="+mj-lt"/>
              <a:buAutoNum type="arabicParenR"/>
            </a:pPr>
            <a:r>
              <a:rPr lang="en-US" b="1" dirty="0"/>
              <a:t>Introduction</a:t>
            </a:r>
          </a:p>
          <a:p>
            <a:pPr marL="457200" indent="-457200" algn="l">
              <a:lnSpc>
                <a:spcPct val="150000"/>
              </a:lnSpc>
              <a:buFont typeface="+mj-lt"/>
              <a:buAutoNum type="arabicParenR"/>
            </a:pPr>
            <a:r>
              <a:rPr lang="en-US" b="1" dirty="0"/>
              <a:t>Problem Statement</a:t>
            </a:r>
          </a:p>
          <a:p>
            <a:pPr marL="457200" indent="-457200" algn="l">
              <a:lnSpc>
                <a:spcPct val="150000"/>
              </a:lnSpc>
              <a:buFont typeface="+mj-lt"/>
              <a:buAutoNum type="arabicParenR"/>
            </a:pPr>
            <a:r>
              <a:rPr lang="en-US" b="1" dirty="0"/>
              <a:t>Objective</a:t>
            </a:r>
          </a:p>
          <a:p>
            <a:pPr marL="457200" indent="-457200" algn="l">
              <a:lnSpc>
                <a:spcPct val="150000"/>
              </a:lnSpc>
              <a:buFont typeface="+mj-lt"/>
              <a:buAutoNum type="arabicParenR"/>
            </a:pPr>
            <a:r>
              <a:rPr lang="en-US" b="1" dirty="0"/>
              <a:t>Our Approach</a:t>
            </a:r>
          </a:p>
          <a:p>
            <a:pPr marL="457200" indent="-457200" algn="l">
              <a:lnSpc>
                <a:spcPct val="150000"/>
              </a:lnSpc>
              <a:buFont typeface="+mj-lt"/>
              <a:buAutoNum type="arabicParenR"/>
            </a:pPr>
            <a:r>
              <a:rPr lang="en-US" b="1" dirty="0"/>
              <a:t>Results</a:t>
            </a:r>
          </a:p>
          <a:p>
            <a:pPr marL="457200" indent="-457200" algn="l">
              <a:lnSpc>
                <a:spcPct val="150000"/>
              </a:lnSpc>
              <a:buFont typeface="+mj-lt"/>
              <a:buAutoNum type="arabicParenR"/>
            </a:pPr>
            <a:r>
              <a:rPr lang="en-US" b="1" dirty="0"/>
              <a:t>Future Work</a:t>
            </a:r>
          </a:p>
          <a:p>
            <a:pPr marL="457200" indent="-457200" algn="l">
              <a:lnSpc>
                <a:spcPct val="150000"/>
              </a:lnSpc>
              <a:buFont typeface="+mj-lt"/>
              <a:buAutoNum type="arabicParenR"/>
            </a:pPr>
            <a:r>
              <a:rPr lang="en-US" b="1" dirty="0"/>
              <a:t>References</a:t>
            </a:r>
          </a:p>
        </p:txBody>
      </p:sp>
    </p:spTree>
    <p:extLst>
      <p:ext uri="{BB962C8B-B14F-4D97-AF65-F5344CB8AC3E}">
        <p14:creationId xmlns:p14="http://schemas.microsoft.com/office/powerpoint/2010/main" val="358838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Introduction</a:t>
            </a:r>
            <a:endParaRPr lang="en-US" dirty="0"/>
          </a:p>
        </p:txBody>
      </p:sp>
      <p:sp>
        <p:nvSpPr>
          <p:cNvPr id="3" name="Text Placeholder 2">
            <a:extLst>
              <a:ext uri="{FF2B5EF4-FFF2-40B4-BE49-F238E27FC236}">
                <a16:creationId xmlns:a16="http://schemas.microsoft.com/office/drawing/2014/main" id="{55BEE1AE-46ED-6206-BE97-024DA8D454C6}"/>
              </a:ext>
            </a:extLst>
          </p:cNvPr>
          <p:cNvSpPr>
            <a:spLocks noGrp="1"/>
          </p:cNvSpPr>
          <p:nvPr>
            <p:ph idx="1"/>
          </p:nvPr>
        </p:nvSpPr>
        <p:spPr>
          <a:xfrm>
            <a:off x="644771" y="1825625"/>
            <a:ext cx="4963953" cy="4235176"/>
          </a:xfrm>
        </p:spPr>
        <p:txBody>
          <a:bodyPr vert="horz" lIns="91440" tIns="45720" rIns="91440" bIns="45720" rtlCol="0" anchor="t">
            <a:normAutofit/>
          </a:bodyPr>
          <a:lstStyle/>
          <a:p>
            <a:r>
              <a:rPr lang="en-US" dirty="0">
                <a:latin typeface="IBM Plex Sans"/>
              </a:rPr>
              <a:t>In January 2013, a suffocating, poisonous haze hung over Beijing for four days. The record high levels of fine particulate matter in the air caused airports to close and thousands of coughing, choking citizens to seek hospital care.</a:t>
            </a:r>
          </a:p>
          <a:p>
            <a:r>
              <a:rPr lang="en-US" dirty="0">
                <a:latin typeface="IBM Plex Sans"/>
              </a:rPr>
              <a:t>Beijing’s coal-burning power plants and 5 million motor vehicles are responsible for much of the city’s pollution.</a:t>
            </a:r>
          </a:p>
          <a:p>
            <a:r>
              <a:rPr lang="en-US" dirty="0">
                <a:latin typeface="IBM Plex Sans"/>
              </a:rPr>
              <a:t>The emission of pollutants and still air that allows the pollutants to build.</a:t>
            </a:r>
            <a:endParaRPr lang="en-US" dirty="0"/>
          </a:p>
        </p:txBody>
      </p:sp>
      <p:pic>
        <p:nvPicPr>
          <p:cNvPr id="1026" name="Picture 2">
            <a:extLst>
              <a:ext uri="{FF2B5EF4-FFF2-40B4-BE49-F238E27FC236}">
                <a16:creationId xmlns:a16="http://schemas.microsoft.com/office/drawing/2014/main" id="{260FAD7E-B94F-20EE-0B88-EA56AFE18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5624"/>
            <a:ext cx="5259388" cy="33265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4E70DE-03FB-2F59-D44A-3460543DF718}"/>
              </a:ext>
            </a:extLst>
          </p:cNvPr>
          <p:cNvSpPr txBox="1"/>
          <p:nvPr/>
        </p:nvSpPr>
        <p:spPr>
          <a:xfrm>
            <a:off x="3465269" y="6492875"/>
            <a:ext cx="8363443" cy="276999"/>
          </a:xfrm>
          <a:prstGeom prst="rect">
            <a:avLst/>
          </a:prstGeom>
          <a:noFill/>
        </p:spPr>
        <p:txBody>
          <a:bodyPr wrap="none" rtlCol="0">
            <a:spAutoFit/>
          </a:bodyPr>
          <a:lstStyle/>
          <a:p>
            <a:r>
              <a:rPr lang="en-IN" sz="1200" dirty="0">
                <a:hlinkClick r:id="rId3"/>
              </a:rPr>
              <a:t>https://news.northwestern.edu/stories/2019/04/human-caused-climate-change-played-limited-role-in-beijings-2013-airpocalypse/</a:t>
            </a:r>
            <a:endParaRPr lang="en-IN" sz="1200" dirty="0"/>
          </a:p>
        </p:txBody>
      </p:sp>
      <p:sp>
        <p:nvSpPr>
          <p:cNvPr id="6" name="TextBox 5">
            <a:extLst>
              <a:ext uri="{FF2B5EF4-FFF2-40B4-BE49-F238E27FC236}">
                <a16:creationId xmlns:a16="http://schemas.microsoft.com/office/drawing/2014/main" id="{6B04B6E2-528E-BD9E-5458-2252C8D74EEF}"/>
              </a:ext>
            </a:extLst>
          </p:cNvPr>
          <p:cNvSpPr txBox="1"/>
          <p:nvPr/>
        </p:nvSpPr>
        <p:spPr>
          <a:xfrm>
            <a:off x="6314617" y="5152187"/>
            <a:ext cx="4822154" cy="400110"/>
          </a:xfrm>
          <a:prstGeom prst="rect">
            <a:avLst/>
          </a:prstGeom>
          <a:noFill/>
        </p:spPr>
        <p:txBody>
          <a:bodyPr wrap="none" rtlCol="0">
            <a:spAutoFit/>
          </a:bodyPr>
          <a:lstStyle/>
          <a:p>
            <a:pPr algn="ctr"/>
            <a:r>
              <a:rPr lang="en-IN" sz="1000" dirty="0"/>
              <a:t>Pollution timelapse of Beijing, China</a:t>
            </a:r>
          </a:p>
          <a:p>
            <a:pPr algn="ctr"/>
            <a:r>
              <a:rPr lang="en-IN" sz="1000" dirty="0">
                <a:hlinkClick r:id="rId4"/>
              </a:rPr>
              <a:t>https://www.weforum.org/agenda/2016/02/which-country-has-the-worst-air-pollution/</a:t>
            </a:r>
            <a:endParaRPr lang="en-IN" sz="1000" dirty="0"/>
          </a:p>
        </p:txBody>
      </p:sp>
    </p:spTree>
    <p:extLst>
      <p:ext uri="{BB962C8B-B14F-4D97-AF65-F5344CB8AC3E}">
        <p14:creationId xmlns:p14="http://schemas.microsoft.com/office/powerpoint/2010/main" val="152969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Problem Statement</a:t>
            </a:r>
            <a:endParaRPr lang="en-US" dirty="0"/>
          </a:p>
        </p:txBody>
      </p:sp>
      <p:sp>
        <p:nvSpPr>
          <p:cNvPr id="3" name="Text Placeholder 2">
            <a:extLst>
              <a:ext uri="{FF2B5EF4-FFF2-40B4-BE49-F238E27FC236}">
                <a16:creationId xmlns:a16="http://schemas.microsoft.com/office/drawing/2014/main" id="{55BEE1AE-46ED-6206-BE97-024DA8D454C6}"/>
              </a:ext>
            </a:extLst>
          </p:cNvPr>
          <p:cNvSpPr>
            <a:spLocks noGrp="1"/>
          </p:cNvSpPr>
          <p:nvPr>
            <p:ph idx="1"/>
          </p:nvPr>
        </p:nvSpPr>
        <p:spPr>
          <a:xfrm>
            <a:off x="644771" y="1825625"/>
            <a:ext cx="5641729" cy="4082806"/>
          </a:xfrm>
        </p:spPr>
        <p:txBody>
          <a:bodyPr vert="horz" lIns="91440" tIns="45720" rIns="91440" bIns="45720" rtlCol="0" anchor="t">
            <a:normAutofit/>
          </a:bodyPr>
          <a:lstStyle/>
          <a:p>
            <a:r>
              <a:rPr lang="en-US" dirty="0">
                <a:latin typeface="IBM Plex Sans"/>
              </a:rPr>
              <a:t>The air pollution crisis in Beijing, China, during 2013 has raised significant concerns regarding public health and environmental sustainability. The city experienced severe episodes of air pollution characterized by high levels of particulate matter (PM2.5) and other pollutants, leading to adverse health effects and disruptions to daily life.</a:t>
            </a:r>
          </a:p>
          <a:p>
            <a:r>
              <a:rPr lang="en-US" dirty="0">
                <a:latin typeface="IBM Plex Sans"/>
              </a:rPr>
              <a:t>In response to this crisis, there is a need to conduct a comprehensive time-series analysis to understand the temporal patterns and trends of air pollution levels, identify key factors influencing air quality, and develop predictive models for forecasting future pollution levels.</a:t>
            </a:r>
            <a:endParaRPr lang="en-US" dirty="0"/>
          </a:p>
        </p:txBody>
      </p:sp>
      <p:sp>
        <p:nvSpPr>
          <p:cNvPr id="25" name="TextBox 24">
            <a:extLst>
              <a:ext uri="{FF2B5EF4-FFF2-40B4-BE49-F238E27FC236}">
                <a16:creationId xmlns:a16="http://schemas.microsoft.com/office/drawing/2014/main" id="{1D7A1200-14D6-6F1A-0F5B-7446CA9990AD}"/>
              </a:ext>
            </a:extLst>
          </p:cNvPr>
          <p:cNvSpPr txBox="1"/>
          <p:nvPr/>
        </p:nvSpPr>
        <p:spPr>
          <a:xfrm>
            <a:off x="2401162" y="6527229"/>
            <a:ext cx="9703297" cy="246221"/>
          </a:xfrm>
          <a:prstGeom prst="rect">
            <a:avLst/>
          </a:prstGeom>
          <a:noFill/>
        </p:spPr>
        <p:txBody>
          <a:bodyPr wrap="none" rtlCol="0">
            <a:spAutoFit/>
          </a:bodyPr>
          <a:lstStyle/>
          <a:p>
            <a:r>
              <a:rPr lang="en-IN" sz="1000" dirty="0">
                <a:hlinkClick r:id="rId2"/>
              </a:rPr>
              <a:t>https://upload.wikimedia.org/wikipedia/commons/thumb/9/97/Air_Contamination_in_Ningbo%2C_2013-12-07_02.jpg/220px-Air_Contamination_in_Ningbo%2C_2013-12-07_02.jpg</a:t>
            </a:r>
            <a:endParaRPr lang="en-IN" sz="1000" dirty="0"/>
          </a:p>
        </p:txBody>
      </p:sp>
      <p:pic>
        <p:nvPicPr>
          <p:cNvPr id="2056" name="Picture 8" descr="undefined">
            <a:extLst>
              <a:ext uri="{FF2B5EF4-FFF2-40B4-BE49-F238E27FC236}">
                <a16:creationId xmlns:a16="http://schemas.microsoft.com/office/drawing/2014/main" id="{99B4B4EB-50E6-3AFE-5BF1-EC62F93F3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441" y="1885584"/>
            <a:ext cx="4813788" cy="320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406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Objective</a:t>
            </a:r>
            <a:endParaRPr lang="en-US" dirty="0"/>
          </a:p>
        </p:txBody>
      </p:sp>
      <p:sp>
        <p:nvSpPr>
          <p:cNvPr id="3" name="Text Placeholder 2">
            <a:extLst>
              <a:ext uri="{FF2B5EF4-FFF2-40B4-BE49-F238E27FC236}">
                <a16:creationId xmlns:a16="http://schemas.microsoft.com/office/drawing/2014/main" id="{55BEE1AE-46ED-6206-BE97-024DA8D454C6}"/>
              </a:ext>
            </a:extLst>
          </p:cNvPr>
          <p:cNvSpPr>
            <a:spLocks noGrp="1"/>
          </p:cNvSpPr>
          <p:nvPr>
            <p:ph idx="1"/>
          </p:nvPr>
        </p:nvSpPr>
        <p:spPr>
          <a:xfrm>
            <a:off x="644771" y="1825624"/>
            <a:ext cx="10710617" cy="4399329"/>
          </a:xfrm>
        </p:spPr>
        <p:txBody>
          <a:bodyPr vert="horz" lIns="91440" tIns="45720" rIns="91440" bIns="45720" rtlCol="0" anchor="t">
            <a:normAutofit/>
          </a:bodyPr>
          <a:lstStyle/>
          <a:p>
            <a:pPr marL="0" indent="0">
              <a:buNone/>
            </a:pPr>
            <a:r>
              <a:rPr lang="en-US" dirty="0">
                <a:latin typeface="IBM Plex Sans"/>
              </a:rPr>
              <a:t>Analyze the temporal dynamics of air pollution in Beijing during the year 2013 and develop predictive models to forecast pollutant concentrations:</a:t>
            </a:r>
          </a:p>
          <a:p>
            <a:pPr marL="0" indent="0">
              <a:buNone/>
            </a:pPr>
            <a:endParaRPr lang="en-US" dirty="0">
              <a:latin typeface="IBM Plex Sans"/>
            </a:endParaRPr>
          </a:p>
          <a:p>
            <a:pPr marL="342900" indent="-342900">
              <a:buFont typeface="+mj-lt"/>
              <a:buAutoNum type="arabicPeriod"/>
            </a:pPr>
            <a:r>
              <a:rPr lang="en-US" b="1" dirty="0">
                <a:latin typeface="IBM Plex Sans"/>
              </a:rPr>
              <a:t>Exploration Data Analysis</a:t>
            </a:r>
            <a:r>
              <a:rPr lang="en-US" dirty="0">
                <a:latin typeface="IBM Plex Sans"/>
              </a:rPr>
              <a:t>: Explore the temporal patterns and trends of air pollution levels, including PM2.5, and other relevant pollutants, using historical data from 2013 to 2017.</a:t>
            </a:r>
          </a:p>
          <a:p>
            <a:pPr marL="342900" indent="-342900">
              <a:buFont typeface="+mj-lt"/>
              <a:buAutoNum type="arabicPeriod"/>
            </a:pPr>
            <a:r>
              <a:rPr lang="en-US" b="1" dirty="0">
                <a:latin typeface="IBM Plex Sans"/>
              </a:rPr>
              <a:t>Factor Identification</a:t>
            </a:r>
            <a:r>
              <a:rPr lang="en-US" dirty="0">
                <a:latin typeface="IBM Plex Sans"/>
              </a:rPr>
              <a:t>: Identify key factors influencing air quality, including meteorological variables, industrial activities, vehicular emissions, and other environmental factors.</a:t>
            </a:r>
          </a:p>
          <a:p>
            <a:pPr marL="342900" indent="-342900">
              <a:buFont typeface="+mj-lt"/>
              <a:buAutoNum type="arabicPeriod"/>
            </a:pPr>
            <a:r>
              <a:rPr lang="en-US" b="1" dirty="0">
                <a:latin typeface="IBM Plex Sans"/>
              </a:rPr>
              <a:t>Model Development</a:t>
            </a:r>
            <a:r>
              <a:rPr lang="en-US" dirty="0">
                <a:latin typeface="IBM Plex Sans"/>
              </a:rPr>
              <a:t>: Develop time-series forecasting models, such as Autoregressive Integrated Moving Average (ARIMA), Seasonal Auto-Regressive Integrated Moving Average (SARIMA), FB Prophet, Vector Auto Regressor (VAR), and machine learning approaches (e.g., neural networks), to predict future air pollution levels.</a:t>
            </a:r>
          </a:p>
          <a:p>
            <a:pPr marL="342900" indent="-342900">
              <a:buFont typeface="+mj-lt"/>
              <a:buAutoNum type="arabicPeriod"/>
            </a:pPr>
            <a:r>
              <a:rPr lang="en-US" b="1" dirty="0">
                <a:latin typeface="IBM Plex Sans"/>
              </a:rPr>
              <a:t>Model Evaluation</a:t>
            </a:r>
            <a:r>
              <a:rPr lang="en-US" dirty="0">
                <a:latin typeface="IBM Plex Sans"/>
              </a:rPr>
              <a:t>: Evaluate the performance of the forecasting models using appropriate metrics, such as Mean Absolute Error (MAE), Mean Squared Error (MSE), and Root Mean Squared Error (RMSE).</a:t>
            </a:r>
            <a:endParaRPr lang="en-US" dirty="0"/>
          </a:p>
        </p:txBody>
      </p:sp>
      <p:sp>
        <p:nvSpPr>
          <p:cNvPr id="4" name="TextBox 3">
            <a:extLst>
              <a:ext uri="{FF2B5EF4-FFF2-40B4-BE49-F238E27FC236}">
                <a16:creationId xmlns:a16="http://schemas.microsoft.com/office/drawing/2014/main" id="{0F51CD01-EE6D-BEAF-4BC3-8C991D7B777E}"/>
              </a:ext>
            </a:extLst>
          </p:cNvPr>
          <p:cNvSpPr txBox="1"/>
          <p:nvPr/>
        </p:nvSpPr>
        <p:spPr>
          <a:xfrm>
            <a:off x="5242949" y="6457318"/>
            <a:ext cx="6553397" cy="246221"/>
          </a:xfrm>
          <a:prstGeom prst="rect">
            <a:avLst/>
          </a:prstGeom>
          <a:noFill/>
        </p:spPr>
        <p:txBody>
          <a:bodyPr wrap="none" rtlCol="0">
            <a:spAutoFit/>
          </a:bodyPr>
          <a:lstStyle/>
          <a:p>
            <a:r>
              <a:rPr lang="en-IN" sz="1000" dirty="0">
                <a:hlinkClick r:id="rId2"/>
              </a:rPr>
              <a:t>https://en.wikipedia.org/wiki/2013_Eastern_China_smog#/media/File:Air_Contamination_in_Ningbo,_2013-12-07_02.jpg</a:t>
            </a:r>
            <a:endParaRPr lang="en-IN" sz="1000" dirty="0"/>
          </a:p>
        </p:txBody>
      </p:sp>
    </p:spTree>
    <p:extLst>
      <p:ext uri="{BB962C8B-B14F-4D97-AF65-F5344CB8AC3E}">
        <p14:creationId xmlns:p14="http://schemas.microsoft.com/office/powerpoint/2010/main" val="7523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Results</a:t>
            </a:r>
            <a:br>
              <a:rPr lang="en-US" dirty="0">
                <a:latin typeface="Saira Condensed Condensed SemiBold"/>
              </a:rPr>
            </a:br>
            <a:r>
              <a:rPr lang="en-US" b="1" dirty="0">
                <a:solidFill>
                  <a:schemeClr val="accent4"/>
                </a:solidFill>
                <a:latin typeface="IBM Plex Sans"/>
              </a:rPr>
              <a:t>Dataset Overview</a:t>
            </a:r>
            <a:endParaRPr lang="en-US" dirty="0">
              <a:solidFill>
                <a:schemeClr val="accent4"/>
              </a:solidFill>
            </a:endParaRPr>
          </a:p>
        </p:txBody>
      </p:sp>
      <p:sp>
        <p:nvSpPr>
          <p:cNvPr id="3" name="Text Placeholder 2">
            <a:extLst>
              <a:ext uri="{FF2B5EF4-FFF2-40B4-BE49-F238E27FC236}">
                <a16:creationId xmlns:a16="http://schemas.microsoft.com/office/drawing/2014/main" id="{55BEE1AE-46ED-6206-BE97-024DA8D454C6}"/>
              </a:ext>
            </a:extLst>
          </p:cNvPr>
          <p:cNvSpPr>
            <a:spLocks noGrp="1"/>
          </p:cNvSpPr>
          <p:nvPr>
            <p:ph idx="1"/>
          </p:nvPr>
        </p:nvSpPr>
        <p:spPr>
          <a:xfrm>
            <a:off x="644770" y="1825625"/>
            <a:ext cx="7810651" cy="2182874"/>
          </a:xfrm>
        </p:spPr>
        <p:txBody>
          <a:bodyPr vert="horz" lIns="91440" tIns="45720" rIns="91440" bIns="45720" rtlCol="0" anchor="t">
            <a:normAutofit/>
          </a:bodyPr>
          <a:lstStyle/>
          <a:p>
            <a:r>
              <a:rPr lang="en-US" dirty="0">
                <a:latin typeface="IBM Plex Sans"/>
              </a:rPr>
              <a:t>The dataset consists of hourly atmospheric measurements from 12 cities in Beijing, covering the period from March 1st, 2013, to February 28th, 2017.</a:t>
            </a:r>
          </a:p>
          <a:p>
            <a:r>
              <a:rPr lang="en-US" dirty="0">
                <a:latin typeface="IBM Plex Sans"/>
              </a:rPr>
              <a:t>It includes target variables such as PM2.5, PM10, SO2, NO2, CO, and O3, along with independent variables like temperature, pressure, dew point temperature, rainfall, wind speed, and wind direction.</a:t>
            </a:r>
          </a:p>
        </p:txBody>
      </p:sp>
      <p:grpSp>
        <p:nvGrpSpPr>
          <p:cNvPr id="24" name="Group 23">
            <a:extLst>
              <a:ext uri="{FF2B5EF4-FFF2-40B4-BE49-F238E27FC236}">
                <a16:creationId xmlns:a16="http://schemas.microsoft.com/office/drawing/2014/main" id="{A88CD989-A1E6-040C-D802-9FB2D68FE28D}"/>
              </a:ext>
            </a:extLst>
          </p:cNvPr>
          <p:cNvGrpSpPr/>
          <p:nvPr/>
        </p:nvGrpSpPr>
        <p:grpSpPr>
          <a:xfrm>
            <a:off x="8455421" y="1825625"/>
            <a:ext cx="3658971" cy="3414591"/>
            <a:chOff x="6433412" y="1257557"/>
            <a:chExt cx="5195879" cy="4848850"/>
          </a:xfrm>
        </p:grpSpPr>
        <p:pic>
          <p:nvPicPr>
            <p:cNvPr id="11" name="Picture 10">
              <a:extLst>
                <a:ext uri="{FF2B5EF4-FFF2-40B4-BE49-F238E27FC236}">
                  <a16:creationId xmlns:a16="http://schemas.microsoft.com/office/drawing/2014/main" id="{826934C2-4F1F-AA2A-F79B-3361285B6D5D}"/>
                </a:ext>
              </a:extLst>
            </p:cNvPr>
            <p:cNvPicPr>
              <a:picLocks noChangeAspect="1"/>
            </p:cNvPicPr>
            <p:nvPr/>
          </p:nvPicPr>
          <p:blipFill>
            <a:blip r:embed="rId2"/>
            <a:stretch>
              <a:fillRect/>
            </a:stretch>
          </p:blipFill>
          <p:spPr>
            <a:xfrm>
              <a:off x="6433412" y="1257557"/>
              <a:ext cx="5195879" cy="2842164"/>
            </a:xfrm>
            <a:prstGeom prst="rect">
              <a:avLst/>
            </a:prstGeom>
          </p:spPr>
        </p:pic>
        <p:sp>
          <p:nvSpPr>
            <p:cNvPr id="13" name="Rectangle 12">
              <a:extLst>
                <a:ext uri="{FF2B5EF4-FFF2-40B4-BE49-F238E27FC236}">
                  <a16:creationId xmlns:a16="http://schemas.microsoft.com/office/drawing/2014/main" id="{30CAF86B-A582-CDB4-2C60-DB6A8DA7815B}"/>
                </a:ext>
              </a:extLst>
            </p:cNvPr>
            <p:cNvSpPr/>
            <p:nvPr/>
          </p:nvSpPr>
          <p:spPr>
            <a:xfrm>
              <a:off x="9170377" y="2127738"/>
              <a:ext cx="1107831" cy="94077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7C3F8799-4A9F-6A5E-6D84-584E0855D642}"/>
                </a:ext>
              </a:extLst>
            </p:cNvPr>
            <p:cNvCxnSpPr/>
            <p:nvPr/>
          </p:nvCxnSpPr>
          <p:spPr>
            <a:xfrm flipV="1">
              <a:off x="6682154" y="2127738"/>
              <a:ext cx="2488223" cy="1739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7D1833A-F11D-A51D-A4E6-CD7DA14D8B91}"/>
                </a:ext>
              </a:extLst>
            </p:cNvPr>
            <p:cNvCxnSpPr>
              <a:cxnSpLocks/>
            </p:cNvCxnSpPr>
            <p:nvPr/>
          </p:nvCxnSpPr>
          <p:spPr>
            <a:xfrm flipV="1">
              <a:off x="9284677" y="2127738"/>
              <a:ext cx="993531" cy="1739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B9FB41-ACA1-9F06-FFED-B6CDEBBE5BDE}"/>
                </a:ext>
              </a:extLst>
            </p:cNvPr>
            <p:cNvCxnSpPr>
              <a:cxnSpLocks/>
            </p:cNvCxnSpPr>
            <p:nvPr/>
          </p:nvCxnSpPr>
          <p:spPr>
            <a:xfrm flipV="1">
              <a:off x="6682154" y="3068515"/>
              <a:ext cx="2488222" cy="3037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556ABA-0901-C3A8-79CF-29FE23A8A410}"/>
                </a:ext>
              </a:extLst>
            </p:cNvPr>
            <p:cNvCxnSpPr>
              <a:cxnSpLocks/>
            </p:cNvCxnSpPr>
            <p:nvPr/>
          </p:nvCxnSpPr>
          <p:spPr>
            <a:xfrm flipV="1">
              <a:off x="9284676" y="3068515"/>
              <a:ext cx="990786" cy="303789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C5B9CB5-42D3-C342-CE9E-2FDF1BB7AE36}"/>
                </a:ext>
              </a:extLst>
            </p:cNvPr>
            <p:cNvPicPr>
              <a:picLocks noChangeAspect="1"/>
            </p:cNvPicPr>
            <p:nvPr/>
          </p:nvPicPr>
          <p:blipFill rotWithShape="1">
            <a:blip r:embed="rId2"/>
            <a:srcRect l="52111" t="30606" r="26060" b="35056"/>
            <a:stretch/>
          </p:blipFill>
          <p:spPr>
            <a:xfrm>
              <a:off x="6682154" y="3867028"/>
              <a:ext cx="2602523" cy="2239379"/>
            </a:xfrm>
            <a:prstGeom prst="rect">
              <a:avLst/>
            </a:prstGeom>
            <a:ln w="19050">
              <a:solidFill>
                <a:schemeClr val="accent1"/>
              </a:solidFill>
            </a:ln>
          </p:spPr>
        </p:pic>
      </p:grpSp>
      <p:pic>
        <p:nvPicPr>
          <p:cNvPr id="6" name="Picture 5">
            <a:extLst>
              <a:ext uri="{FF2B5EF4-FFF2-40B4-BE49-F238E27FC236}">
                <a16:creationId xmlns:a16="http://schemas.microsoft.com/office/drawing/2014/main" id="{8E54C612-5F37-8C4D-AE78-2F3A871C7B50}"/>
              </a:ext>
            </a:extLst>
          </p:cNvPr>
          <p:cNvPicPr>
            <a:picLocks noChangeAspect="1"/>
          </p:cNvPicPr>
          <p:nvPr/>
        </p:nvPicPr>
        <p:blipFill>
          <a:blip r:embed="rId3"/>
          <a:stretch>
            <a:fillRect/>
          </a:stretch>
        </p:blipFill>
        <p:spPr>
          <a:xfrm>
            <a:off x="1353629" y="3680816"/>
            <a:ext cx="5173917" cy="2270004"/>
          </a:xfrm>
          <a:prstGeom prst="rect">
            <a:avLst/>
          </a:prstGeom>
          <a:ln>
            <a:solidFill>
              <a:schemeClr val="accent1"/>
            </a:solidFill>
          </a:ln>
        </p:spPr>
      </p:pic>
      <p:sp>
        <p:nvSpPr>
          <p:cNvPr id="7" name="TextBox 6">
            <a:extLst>
              <a:ext uri="{FF2B5EF4-FFF2-40B4-BE49-F238E27FC236}">
                <a16:creationId xmlns:a16="http://schemas.microsoft.com/office/drawing/2014/main" id="{6E6C91D9-883A-2C7F-A213-BD1EA20D8C99}"/>
              </a:ext>
            </a:extLst>
          </p:cNvPr>
          <p:cNvSpPr txBox="1"/>
          <p:nvPr/>
        </p:nvSpPr>
        <p:spPr>
          <a:xfrm>
            <a:off x="2705313" y="5975625"/>
            <a:ext cx="2470548" cy="246221"/>
          </a:xfrm>
          <a:prstGeom prst="rect">
            <a:avLst/>
          </a:prstGeom>
          <a:noFill/>
        </p:spPr>
        <p:txBody>
          <a:bodyPr wrap="none" rtlCol="0">
            <a:spAutoFit/>
          </a:bodyPr>
          <a:lstStyle/>
          <a:p>
            <a:r>
              <a:rPr lang="en-IN" sz="1000" dirty="0"/>
              <a:t>Raw Data as a Data Frame from City </a:t>
            </a:r>
            <a:r>
              <a:rPr lang="en-IN" sz="1000" dirty="0" err="1"/>
              <a:t>Tiantan</a:t>
            </a:r>
            <a:endParaRPr lang="en-IN" sz="1000" dirty="0"/>
          </a:p>
        </p:txBody>
      </p:sp>
      <p:sp>
        <p:nvSpPr>
          <p:cNvPr id="8" name="TextBox 7">
            <a:extLst>
              <a:ext uri="{FF2B5EF4-FFF2-40B4-BE49-F238E27FC236}">
                <a16:creationId xmlns:a16="http://schemas.microsoft.com/office/drawing/2014/main" id="{6A08C7BF-13E0-8BDD-F333-13E530EBE167}"/>
              </a:ext>
            </a:extLst>
          </p:cNvPr>
          <p:cNvSpPr txBox="1"/>
          <p:nvPr/>
        </p:nvSpPr>
        <p:spPr>
          <a:xfrm>
            <a:off x="9147415" y="5345510"/>
            <a:ext cx="2274982" cy="246221"/>
          </a:xfrm>
          <a:prstGeom prst="rect">
            <a:avLst/>
          </a:prstGeom>
          <a:noFill/>
        </p:spPr>
        <p:txBody>
          <a:bodyPr wrap="none" rtlCol="0">
            <a:spAutoFit/>
          </a:bodyPr>
          <a:lstStyle/>
          <a:p>
            <a:r>
              <a:rPr lang="en-IN" sz="1000" dirty="0"/>
              <a:t>City location of the Data Acquisition City</a:t>
            </a:r>
          </a:p>
        </p:txBody>
      </p:sp>
    </p:spTree>
    <p:extLst>
      <p:ext uri="{BB962C8B-B14F-4D97-AF65-F5344CB8AC3E}">
        <p14:creationId xmlns:p14="http://schemas.microsoft.com/office/powerpoint/2010/main" val="2942164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EC83161-358F-533D-54AC-A73E5D2BA17B}"/>
              </a:ext>
            </a:extLst>
          </p:cNvPr>
          <p:cNvPicPr>
            <a:picLocks noChangeAspect="1"/>
          </p:cNvPicPr>
          <p:nvPr/>
        </p:nvPicPr>
        <p:blipFill>
          <a:blip r:embed="rId2"/>
          <a:stretch>
            <a:fillRect/>
          </a:stretch>
        </p:blipFill>
        <p:spPr>
          <a:xfrm>
            <a:off x="4969990" y="2786797"/>
            <a:ext cx="3883207" cy="3513377"/>
          </a:xfrm>
          <a:prstGeom prst="rect">
            <a:avLst/>
          </a:prstGeom>
        </p:spPr>
      </p:pic>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normAutofit/>
          </a:bodyPr>
          <a:lstStyle/>
          <a:p>
            <a:r>
              <a:rPr lang="en-US" dirty="0">
                <a:latin typeface="Saira Condensed Condensed SemiBold"/>
              </a:rPr>
              <a:t>Results</a:t>
            </a:r>
            <a:br>
              <a:rPr lang="en-US" dirty="0">
                <a:latin typeface="Saira Condensed Condensed SemiBold"/>
              </a:rPr>
            </a:br>
            <a:r>
              <a:rPr lang="en-US" b="1" dirty="0">
                <a:solidFill>
                  <a:schemeClr val="accent4"/>
                </a:solidFill>
                <a:latin typeface="IBM Plex Sans"/>
              </a:rPr>
              <a:t>Exploratory Data Analysis</a:t>
            </a:r>
            <a:endParaRPr lang="en-US" dirty="0">
              <a:solidFill>
                <a:schemeClr val="accent4"/>
              </a:solidFill>
            </a:endParaRPr>
          </a:p>
        </p:txBody>
      </p:sp>
      <p:pic>
        <p:nvPicPr>
          <p:cNvPr id="5" name="Picture 4">
            <a:extLst>
              <a:ext uri="{FF2B5EF4-FFF2-40B4-BE49-F238E27FC236}">
                <a16:creationId xmlns:a16="http://schemas.microsoft.com/office/drawing/2014/main" id="{C96439C2-9182-FD82-05E2-392240540EF4}"/>
              </a:ext>
            </a:extLst>
          </p:cNvPr>
          <p:cNvPicPr>
            <a:picLocks noChangeAspect="1"/>
          </p:cNvPicPr>
          <p:nvPr/>
        </p:nvPicPr>
        <p:blipFill>
          <a:blip r:embed="rId3"/>
          <a:stretch>
            <a:fillRect/>
          </a:stretch>
        </p:blipFill>
        <p:spPr>
          <a:xfrm>
            <a:off x="9181749" y="0"/>
            <a:ext cx="2989431" cy="3741963"/>
          </a:xfrm>
          <a:prstGeom prst="rect">
            <a:avLst/>
          </a:prstGeom>
        </p:spPr>
      </p:pic>
      <p:pic>
        <p:nvPicPr>
          <p:cNvPr id="10" name="Picture 9">
            <a:extLst>
              <a:ext uri="{FF2B5EF4-FFF2-40B4-BE49-F238E27FC236}">
                <a16:creationId xmlns:a16="http://schemas.microsoft.com/office/drawing/2014/main" id="{F03A1B56-202F-87D8-2FC6-BB9F4433FBEC}"/>
              </a:ext>
            </a:extLst>
          </p:cNvPr>
          <p:cNvPicPr>
            <a:picLocks noChangeAspect="1"/>
          </p:cNvPicPr>
          <p:nvPr/>
        </p:nvPicPr>
        <p:blipFill>
          <a:blip r:embed="rId4"/>
          <a:stretch>
            <a:fillRect/>
          </a:stretch>
        </p:blipFill>
        <p:spPr>
          <a:xfrm>
            <a:off x="9181750" y="3690638"/>
            <a:ext cx="3010250" cy="3134758"/>
          </a:xfrm>
          <a:prstGeom prst="rect">
            <a:avLst/>
          </a:prstGeom>
        </p:spPr>
      </p:pic>
      <p:graphicFrame>
        <p:nvGraphicFramePr>
          <p:cNvPr id="21" name="Table 20">
            <a:extLst>
              <a:ext uri="{FF2B5EF4-FFF2-40B4-BE49-F238E27FC236}">
                <a16:creationId xmlns:a16="http://schemas.microsoft.com/office/drawing/2014/main" id="{5961DA8E-9FA7-86EA-DC36-1CB506D341FB}"/>
              </a:ext>
            </a:extLst>
          </p:cNvPr>
          <p:cNvGraphicFramePr>
            <a:graphicFrameLocks noGrp="1"/>
          </p:cNvGraphicFramePr>
          <p:nvPr>
            <p:extLst>
              <p:ext uri="{D42A27DB-BD31-4B8C-83A1-F6EECF244321}">
                <p14:modId xmlns:p14="http://schemas.microsoft.com/office/powerpoint/2010/main" val="3777430521"/>
              </p:ext>
            </p:extLst>
          </p:nvPr>
        </p:nvGraphicFramePr>
        <p:xfrm>
          <a:off x="8853198" y="32601"/>
          <a:ext cx="307731" cy="6792797"/>
        </p:xfrm>
        <a:graphic>
          <a:graphicData uri="http://schemas.openxmlformats.org/drawingml/2006/table">
            <a:tbl>
              <a:tblPr bandRow="1">
                <a:tableStyleId>{5C22544A-7EE6-4342-B048-85BDC9FD1C3A}</a:tableStyleId>
              </a:tblPr>
              <a:tblGrid>
                <a:gridCol w="307731">
                  <a:extLst>
                    <a:ext uri="{9D8B030D-6E8A-4147-A177-3AD203B41FA5}">
                      <a16:colId xmlns:a16="http://schemas.microsoft.com/office/drawing/2014/main" val="1248849623"/>
                    </a:ext>
                  </a:extLst>
                </a:gridCol>
              </a:tblGrid>
              <a:tr h="617527">
                <a:tc>
                  <a:txBody>
                    <a:bodyPr/>
                    <a:lstStyle/>
                    <a:p>
                      <a:pPr algn="ctr"/>
                      <a:r>
                        <a:rPr lang="en-IN" sz="1200" dirty="0"/>
                        <a:t>PM2.5</a:t>
                      </a:r>
                    </a:p>
                  </a:txBody>
                  <a:tcPr vert="vert270" anchor="ctr"/>
                </a:tc>
                <a:extLst>
                  <a:ext uri="{0D108BD9-81ED-4DB2-BD59-A6C34878D82A}">
                    <a16:rowId xmlns:a16="http://schemas.microsoft.com/office/drawing/2014/main" val="1608354366"/>
                  </a:ext>
                </a:extLst>
              </a:tr>
              <a:tr h="617527">
                <a:tc>
                  <a:txBody>
                    <a:bodyPr/>
                    <a:lstStyle/>
                    <a:p>
                      <a:pPr algn="ctr"/>
                      <a:r>
                        <a:rPr lang="en-IN" sz="1200" dirty="0"/>
                        <a:t>PM10</a:t>
                      </a:r>
                    </a:p>
                  </a:txBody>
                  <a:tcPr vert="vert270" anchor="ctr"/>
                </a:tc>
                <a:extLst>
                  <a:ext uri="{0D108BD9-81ED-4DB2-BD59-A6C34878D82A}">
                    <a16:rowId xmlns:a16="http://schemas.microsoft.com/office/drawing/2014/main" val="1658174983"/>
                  </a:ext>
                </a:extLst>
              </a:tr>
              <a:tr h="617527">
                <a:tc>
                  <a:txBody>
                    <a:bodyPr/>
                    <a:lstStyle/>
                    <a:p>
                      <a:pPr algn="ctr"/>
                      <a:r>
                        <a:rPr lang="en-IN" sz="1200" dirty="0"/>
                        <a:t>SO2</a:t>
                      </a:r>
                    </a:p>
                  </a:txBody>
                  <a:tcPr vert="vert270" anchor="ctr"/>
                </a:tc>
                <a:extLst>
                  <a:ext uri="{0D108BD9-81ED-4DB2-BD59-A6C34878D82A}">
                    <a16:rowId xmlns:a16="http://schemas.microsoft.com/office/drawing/2014/main" val="3641468937"/>
                  </a:ext>
                </a:extLst>
              </a:tr>
              <a:tr h="617527">
                <a:tc>
                  <a:txBody>
                    <a:bodyPr/>
                    <a:lstStyle/>
                    <a:p>
                      <a:pPr algn="ctr"/>
                      <a:r>
                        <a:rPr lang="en-IN" sz="1200" dirty="0"/>
                        <a:t>NO2</a:t>
                      </a:r>
                    </a:p>
                  </a:txBody>
                  <a:tcPr vert="vert270" anchor="ctr"/>
                </a:tc>
                <a:extLst>
                  <a:ext uri="{0D108BD9-81ED-4DB2-BD59-A6C34878D82A}">
                    <a16:rowId xmlns:a16="http://schemas.microsoft.com/office/drawing/2014/main" val="2486698537"/>
                  </a:ext>
                </a:extLst>
              </a:tr>
              <a:tr h="617527">
                <a:tc>
                  <a:txBody>
                    <a:bodyPr/>
                    <a:lstStyle/>
                    <a:p>
                      <a:pPr algn="ctr"/>
                      <a:r>
                        <a:rPr lang="en-IN" sz="1200" dirty="0"/>
                        <a:t>CO</a:t>
                      </a:r>
                    </a:p>
                  </a:txBody>
                  <a:tcPr vert="vert270" anchor="ctr"/>
                </a:tc>
                <a:extLst>
                  <a:ext uri="{0D108BD9-81ED-4DB2-BD59-A6C34878D82A}">
                    <a16:rowId xmlns:a16="http://schemas.microsoft.com/office/drawing/2014/main" val="2990553440"/>
                  </a:ext>
                </a:extLst>
              </a:tr>
              <a:tr h="617527">
                <a:tc>
                  <a:txBody>
                    <a:bodyPr/>
                    <a:lstStyle/>
                    <a:p>
                      <a:pPr algn="ctr"/>
                      <a:r>
                        <a:rPr lang="en-IN" sz="1200" dirty="0"/>
                        <a:t>O3</a:t>
                      </a:r>
                    </a:p>
                  </a:txBody>
                  <a:tcPr vert="vert270" anchor="ctr"/>
                </a:tc>
                <a:extLst>
                  <a:ext uri="{0D108BD9-81ED-4DB2-BD59-A6C34878D82A}">
                    <a16:rowId xmlns:a16="http://schemas.microsoft.com/office/drawing/2014/main" val="3897660810"/>
                  </a:ext>
                </a:extLst>
              </a:tr>
              <a:tr h="617527">
                <a:tc>
                  <a:txBody>
                    <a:bodyPr/>
                    <a:lstStyle/>
                    <a:p>
                      <a:pPr algn="ctr"/>
                      <a:r>
                        <a:rPr lang="en-IN" sz="1200" dirty="0"/>
                        <a:t>TEMP</a:t>
                      </a:r>
                    </a:p>
                  </a:txBody>
                  <a:tcPr vert="vert270" anchor="ctr"/>
                </a:tc>
                <a:extLst>
                  <a:ext uri="{0D108BD9-81ED-4DB2-BD59-A6C34878D82A}">
                    <a16:rowId xmlns:a16="http://schemas.microsoft.com/office/drawing/2014/main" val="2139128295"/>
                  </a:ext>
                </a:extLst>
              </a:tr>
              <a:tr h="617527">
                <a:tc>
                  <a:txBody>
                    <a:bodyPr/>
                    <a:lstStyle/>
                    <a:p>
                      <a:pPr algn="ctr"/>
                      <a:r>
                        <a:rPr lang="en-IN" sz="1200" dirty="0"/>
                        <a:t>PRES</a:t>
                      </a:r>
                    </a:p>
                  </a:txBody>
                  <a:tcPr vert="vert270" anchor="ctr"/>
                </a:tc>
                <a:extLst>
                  <a:ext uri="{0D108BD9-81ED-4DB2-BD59-A6C34878D82A}">
                    <a16:rowId xmlns:a16="http://schemas.microsoft.com/office/drawing/2014/main" val="3669246970"/>
                  </a:ext>
                </a:extLst>
              </a:tr>
              <a:tr h="617527">
                <a:tc>
                  <a:txBody>
                    <a:bodyPr/>
                    <a:lstStyle/>
                    <a:p>
                      <a:pPr algn="ctr"/>
                      <a:r>
                        <a:rPr lang="en-IN" sz="1200" dirty="0"/>
                        <a:t>DEWP</a:t>
                      </a:r>
                    </a:p>
                  </a:txBody>
                  <a:tcPr vert="vert270" anchor="ctr"/>
                </a:tc>
                <a:extLst>
                  <a:ext uri="{0D108BD9-81ED-4DB2-BD59-A6C34878D82A}">
                    <a16:rowId xmlns:a16="http://schemas.microsoft.com/office/drawing/2014/main" val="21445905"/>
                  </a:ext>
                </a:extLst>
              </a:tr>
              <a:tr h="617527">
                <a:tc>
                  <a:txBody>
                    <a:bodyPr/>
                    <a:lstStyle/>
                    <a:p>
                      <a:pPr algn="ctr"/>
                      <a:r>
                        <a:rPr lang="en-IN" sz="1200" dirty="0"/>
                        <a:t>RAIN</a:t>
                      </a:r>
                    </a:p>
                  </a:txBody>
                  <a:tcPr vert="vert270" anchor="ctr"/>
                </a:tc>
                <a:extLst>
                  <a:ext uri="{0D108BD9-81ED-4DB2-BD59-A6C34878D82A}">
                    <a16:rowId xmlns:a16="http://schemas.microsoft.com/office/drawing/2014/main" val="2171727035"/>
                  </a:ext>
                </a:extLst>
              </a:tr>
              <a:tr h="617527">
                <a:tc>
                  <a:txBody>
                    <a:bodyPr/>
                    <a:lstStyle/>
                    <a:p>
                      <a:pPr algn="ctr"/>
                      <a:r>
                        <a:rPr lang="en-IN" sz="1200" dirty="0"/>
                        <a:t>WSPM</a:t>
                      </a:r>
                    </a:p>
                  </a:txBody>
                  <a:tcPr vert="vert270" anchor="ctr"/>
                </a:tc>
                <a:extLst>
                  <a:ext uri="{0D108BD9-81ED-4DB2-BD59-A6C34878D82A}">
                    <a16:rowId xmlns:a16="http://schemas.microsoft.com/office/drawing/2014/main" val="1142315872"/>
                  </a:ext>
                </a:extLst>
              </a:tr>
            </a:tbl>
          </a:graphicData>
        </a:graphic>
      </p:graphicFrame>
      <p:pic>
        <p:nvPicPr>
          <p:cNvPr id="30" name="Picture 29">
            <a:extLst>
              <a:ext uri="{FF2B5EF4-FFF2-40B4-BE49-F238E27FC236}">
                <a16:creationId xmlns:a16="http://schemas.microsoft.com/office/drawing/2014/main" id="{926B757D-36B1-7A9B-C617-B854E02135C7}"/>
              </a:ext>
            </a:extLst>
          </p:cNvPr>
          <p:cNvPicPr>
            <a:picLocks noChangeAspect="1"/>
          </p:cNvPicPr>
          <p:nvPr/>
        </p:nvPicPr>
        <p:blipFill>
          <a:blip r:embed="rId5"/>
          <a:stretch>
            <a:fillRect/>
          </a:stretch>
        </p:blipFill>
        <p:spPr>
          <a:xfrm>
            <a:off x="443174" y="1802070"/>
            <a:ext cx="4498104" cy="4498104"/>
          </a:xfrm>
          <a:prstGeom prst="rect">
            <a:avLst/>
          </a:prstGeom>
        </p:spPr>
      </p:pic>
      <p:sp>
        <p:nvSpPr>
          <p:cNvPr id="3" name="TextBox 2">
            <a:extLst>
              <a:ext uri="{FF2B5EF4-FFF2-40B4-BE49-F238E27FC236}">
                <a16:creationId xmlns:a16="http://schemas.microsoft.com/office/drawing/2014/main" id="{898E07CE-07BD-51AC-5304-8F83B4C17FD6}"/>
              </a:ext>
            </a:extLst>
          </p:cNvPr>
          <p:cNvSpPr txBox="1"/>
          <p:nvPr/>
        </p:nvSpPr>
        <p:spPr>
          <a:xfrm>
            <a:off x="7556928" y="1617404"/>
            <a:ext cx="1072601" cy="369332"/>
          </a:xfrm>
          <a:prstGeom prst="rect">
            <a:avLst/>
          </a:prstGeom>
          <a:noFill/>
        </p:spPr>
        <p:txBody>
          <a:bodyPr wrap="square" rtlCol="0">
            <a:spAutoFit/>
          </a:bodyPr>
          <a:lstStyle/>
          <a:p>
            <a:r>
              <a:rPr lang="en-IN" dirty="0"/>
              <a:t>Raw Data</a:t>
            </a:r>
          </a:p>
        </p:txBody>
      </p:sp>
      <p:sp>
        <p:nvSpPr>
          <p:cNvPr id="4" name="TextBox 3">
            <a:extLst>
              <a:ext uri="{FF2B5EF4-FFF2-40B4-BE49-F238E27FC236}">
                <a16:creationId xmlns:a16="http://schemas.microsoft.com/office/drawing/2014/main" id="{0A186777-742B-7431-14BC-F6DF82B62EC2}"/>
              </a:ext>
            </a:extLst>
          </p:cNvPr>
          <p:cNvSpPr txBox="1"/>
          <p:nvPr/>
        </p:nvSpPr>
        <p:spPr>
          <a:xfrm>
            <a:off x="5427613" y="1759489"/>
            <a:ext cx="1568122" cy="369332"/>
          </a:xfrm>
          <a:prstGeom prst="rect">
            <a:avLst/>
          </a:prstGeom>
          <a:noFill/>
        </p:spPr>
        <p:txBody>
          <a:bodyPr wrap="none" rtlCol="0">
            <a:spAutoFit/>
          </a:bodyPr>
          <a:lstStyle/>
          <a:p>
            <a:r>
              <a:rPr lang="en-IN" dirty="0"/>
              <a:t>Histogram Plot</a:t>
            </a:r>
          </a:p>
        </p:txBody>
      </p:sp>
      <p:sp>
        <p:nvSpPr>
          <p:cNvPr id="6" name="Right Brace 5">
            <a:extLst>
              <a:ext uri="{FF2B5EF4-FFF2-40B4-BE49-F238E27FC236}">
                <a16:creationId xmlns:a16="http://schemas.microsoft.com/office/drawing/2014/main" id="{33C39BF7-17D6-A5A9-A40A-C1C4C63AA5A5}"/>
              </a:ext>
            </a:extLst>
          </p:cNvPr>
          <p:cNvSpPr/>
          <p:nvPr/>
        </p:nvSpPr>
        <p:spPr>
          <a:xfrm>
            <a:off x="4962099" y="1802070"/>
            <a:ext cx="328554" cy="984726"/>
          </a:xfrm>
          <a:prstGeom prst="rightBrace">
            <a:avLst>
              <a:gd name="adj1" fmla="val 13685"/>
              <a:gd name="adj2" fmla="val 142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e 6">
            <a:extLst>
              <a:ext uri="{FF2B5EF4-FFF2-40B4-BE49-F238E27FC236}">
                <a16:creationId xmlns:a16="http://schemas.microsoft.com/office/drawing/2014/main" id="{F8E96D26-721B-375C-C276-D73DA82C3F90}"/>
              </a:ext>
            </a:extLst>
          </p:cNvPr>
          <p:cNvSpPr/>
          <p:nvPr/>
        </p:nvSpPr>
        <p:spPr>
          <a:xfrm rot="10800000">
            <a:off x="8524643" y="32599"/>
            <a:ext cx="307732" cy="2473207"/>
          </a:xfrm>
          <a:prstGeom prst="rightBrace">
            <a:avLst>
              <a:gd name="adj1" fmla="val 8333"/>
              <a:gd name="adj2" fmla="val 279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Right Brace 7">
            <a:extLst>
              <a:ext uri="{FF2B5EF4-FFF2-40B4-BE49-F238E27FC236}">
                <a16:creationId xmlns:a16="http://schemas.microsoft.com/office/drawing/2014/main" id="{EC0B75C9-9F97-B2E1-AAB9-CE000EB81D6E}"/>
              </a:ext>
            </a:extLst>
          </p:cNvPr>
          <p:cNvSpPr/>
          <p:nvPr/>
        </p:nvSpPr>
        <p:spPr>
          <a:xfrm rot="16200000">
            <a:off x="6638453" y="1040932"/>
            <a:ext cx="369331" cy="3403052"/>
          </a:xfrm>
          <a:prstGeom prst="rightBrace">
            <a:avLst>
              <a:gd name="adj1" fmla="val 32139"/>
              <a:gd name="adj2" fmla="val 5286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TextBox 8">
            <a:extLst>
              <a:ext uri="{FF2B5EF4-FFF2-40B4-BE49-F238E27FC236}">
                <a16:creationId xmlns:a16="http://schemas.microsoft.com/office/drawing/2014/main" id="{B137624F-B025-E5A3-0962-62F19FFD1097}"/>
              </a:ext>
            </a:extLst>
          </p:cNvPr>
          <p:cNvSpPr txBox="1"/>
          <p:nvPr/>
        </p:nvSpPr>
        <p:spPr>
          <a:xfrm>
            <a:off x="5935695" y="2237021"/>
            <a:ext cx="1905458" cy="369332"/>
          </a:xfrm>
          <a:prstGeom prst="rect">
            <a:avLst/>
          </a:prstGeom>
          <a:noFill/>
        </p:spPr>
        <p:txBody>
          <a:bodyPr wrap="none" rtlCol="0">
            <a:spAutoFit/>
          </a:bodyPr>
          <a:lstStyle/>
          <a:p>
            <a:r>
              <a:rPr lang="en-IN" dirty="0"/>
              <a:t>Correlation Matrix</a:t>
            </a:r>
          </a:p>
        </p:txBody>
      </p:sp>
    </p:spTree>
    <p:extLst>
      <p:ext uri="{BB962C8B-B14F-4D97-AF65-F5344CB8AC3E}">
        <p14:creationId xmlns:p14="http://schemas.microsoft.com/office/powerpoint/2010/main" val="4004300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845D-AC15-9F1F-1947-42A623A9BE25}"/>
              </a:ext>
            </a:extLst>
          </p:cNvPr>
          <p:cNvSpPr>
            <a:spLocks noGrp="1"/>
          </p:cNvSpPr>
          <p:nvPr>
            <p:ph type="title"/>
          </p:nvPr>
        </p:nvSpPr>
        <p:spPr/>
        <p:txBody>
          <a:bodyPr/>
          <a:lstStyle/>
          <a:p>
            <a:r>
              <a:rPr lang="en-US" dirty="0">
                <a:latin typeface="Saira Condensed Condensed SemiBold"/>
              </a:rPr>
              <a:t>Results</a:t>
            </a:r>
            <a:br>
              <a:rPr lang="en-US" dirty="0">
                <a:latin typeface="Saira Condensed Condensed SemiBold"/>
              </a:rPr>
            </a:br>
            <a:r>
              <a:rPr lang="en-US" b="1" dirty="0">
                <a:solidFill>
                  <a:schemeClr val="accent4"/>
                </a:solidFill>
                <a:latin typeface="IBM Plex Sans"/>
              </a:rPr>
              <a:t>Exploratory Data Analysis</a:t>
            </a:r>
            <a:endParaRPr lang="en-US" dirty="0">
              <a:solidFill>
                <a:schemeClr val="accent4"/>
              </a:solidFill>
            </a:endParaRPr>
          </a:p>
        </p:txBody>
      </p:sp>
      <p:pic>
        <p:nvPicPr>
          <p:cNvPr id="17" name="Picture 16">
            <a:extLst>
              <a:ext uri="{FF2B5EF4-FFF2-40B4-BE49-F238E27FC236}">
                <a16:creationId xmlns:a16="http://schemas.microsoft.com/office/drawing/2014/main" id="{CB514502-5AE6-8CBC-4478-81F3160C26E5}"/>
              </a:ext>
            </a:extLst>
          </p:cNvPr>
          <p:cNvPicPr>
            <a:picLocks noChangeAspect="1"/>
          </p:cNvPicPr>
          <p:nvPr/>
        </p:nvPicPr>
        <p:blipFill>
          <a:blip r:embed="rId2"/>
          <a:stretch>
            <a:fillRect/>
          </a:stretch>
        </p:blipFill>
        <p:spPr>
          <a:xfrm>
            <a:off x="7099284" y="1293158"/>
            <a:ext cx="4256104" cy="2309612"/>
          </a:xfrm>
          <a:prstGeom prst="rect">
            <a:avLst/>
          </a:prstGeom>
        </p:spPr>
      </p:pic>
      <p:pic>
        <p:nvPicPr>
          <p:cNvPr id="20" name="Picture 19">
            <a:extLst>
              <a:ext uri="{FF2B5EF4-FFF2-40B4-BE49-F238E27FC236}">
                <a16:creationId xmlns:a16="http://schemas.microsoft.com/office/drawing/2014/main" id="{578014A0-1FDD-7792-796F-C59DBD487D4A}"/>
              </a:ext>
            </a:extLst>
          </p:cNvPr>
          <p:cNvPicPr>
            <a:picLocks noChangeAspect="1"/>
          </p:cNvPicPr>
          <p:nvPr/>
        </p:nvPicPr>
        <p:blipFill>
          <a:blip r:embed="rId3"/>
          <a:stretch>
            <a:fillRect/>
          </a:stretch>
        </p:blipFill>
        <p:spPr>
          <a:xfrm>
            <a:off x="7099284" y="3930023"/>
            <a:ext cx="4256104" cy="2289173"/>
          </a:xfrm>
          <a:prstGeom prst="rect">
            <a:avLst/>
          </a:prstGeom>
        </p:spPr>
      </p:pic>
      <p:pic>
        <p:nvPicPr>
          <p:cNvPr id="29" name="Picture 28">
            <a:extLst>
              <a:ext uri="{FF2B5EF4-FFF2-40B4-BE49-F238E27FC236}">
                <a16:creationId xmlns:a16="http://schemas.microsoft.com/office/drawing/2014/main" id="{1DFFD27E-C526-F781-4B90-7EB1C5DF51FA}"/>
              </a:ext>
            </a:extLst>
          </p:cNvPr>
          <p:cNvPicPr>
            <a:picLocks noChangeAspect="1"/>
          </p:cNvPicPr>
          <p:nvPr/>
        </p:nvPicPr>
        <p:blipFill>
          <a:blip r:embed="rId4"/>
          <a:stretch>
            <a:fillRect/>
          </a:stretch>
        </p:blipFill>
        <p:spPr>
          <a:xfrm>
            <a:off x="506667" y="1752234"/>
            <a:ext cx="5589333" cy="4466962"/>
          </a:xfrm>
          <a:prstGeom prst="rect">
            <a:avLst/>
          </a:prstGeom>
        </p:spPr>
      </p:pic>
      <p:sp>
        <p:nvSpPr>
          <p:cNvPr id="3" name="Right Brace 2">
            <a:extLst>
              <a:ext uri="{FF2B5EF4-FFF2-40B4-BE49-F238E27FC236}">
                <a16:creationId xmlns:a16="http://schemas.microsoft.com/office/drawing/2014/main" id="{C069D725-6BFE-5639-6896-6ECFA27B2AF9}"/>
              </a:ext>
            </a:extLst>
          </p:cNvPr>
          <p:cNvSpPr/>
          <p:nvPr/>
        </p:nvSpPr>
        <p:spPr>
          <a:xfrm>
            <a:off x="6096000" y="1855177"/>
            <a:ext cx="348762" cy="4176346"/>
          </a:xfrm>
          <a:prstGeom prst="rightBrace">
            <a:avLst>
              <a:gd name="adj1" fmla="val 8333"/>
              <a:gd name="adj2" fmla="val 4663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TextBox 3">
            <a:extLst>
              <a:ext uri="{FF2B5EF4-FFF2-40B4-BE49-F238E27FC236}">
                <a16:creationId xmlns:a16="http://schemas.microsoft.com/office/drawing/2014/main" id="{486B0355-9B28-0EA3-925B-9C98927AFDBA}"/>
              </a:ext>
            </a:extLst>
          </p:cNvPr>
          <p:cNvSpPr txBox="1"/>
          <p:nvPr/>
        </p:nvSpPr>
        <p:spPr>
          <a:xfrm>
            <a:off x="6444762" y="3616097"/>
            <a:ext cx="1731884" cy="369332"/>
          </a:xfrm>
          <a:prstGeom prst="rect">
            <a:avLst/>
          </a:prstGeom>
          <a:noFill/>
        </p:spPr>
        <p:txBody>
          <a:bodyPr wrap="none" rtlCol="0">
            <a:spAutoFit/>
          </a:bodyPr>
          <a:lstStyle/>
          <a:p>
            <a:r>
              <a:rPr lang="en-IN" dirty="0"/>
              <a:t>Auto-correlation</a:t>
            </a:r>
          </a:p>
        </p:txBody>
      </p:sp>
      <p:sp>
        <p:nvSpPr>
          <p:cNvPr id="5" name="TextBox 4">
            <a:extLst>
              <a:ext uri="{FF2B5EF4-FFF2-40B4-BE49-F238E27FC236}">
                <a16:creationId xmlns:a16="http://schemas.microsoft.com/office/drawing/2014/main" id="{2B1EC01A-1529-FB32-1308-52F92E210143}"/>
              </a:ext>
            </a:extLst>
          </p:cNvPr>
          <p:cNvSpPr txBox="1"/>
          <p:nvPr/>
        </p:nvSpPr>
        <p:spPr>
          <a:xfrm>
            <a:off x="7179560" y="944589"/>
            <a:ext cx="4367671" cy="369332"/>
          </a:xfrm>
          <a:prstGeom prst="rect">
            <a:avLst/>
          </a:prstGeom>
          <a:noFill/>
        </p:spPr>
        <p:txBody>
          <a:bodyPr wrap="none" rtlCol="0">
            <a:spAutoFit/>
          </a:bodyPr>
          <a:lstStyle/>
          <a:p>
            <a:r>
              <a:rPr lang="en-IN" dirty="0"/>
              <a:t>Seasonal Trend of Pressure and Temperature</a:t>
            </a:r>
          </a:p>
        </p:txBody>
      </p:sp>
      <p:sp>
        <p:nvSpPr>
          <p:cNvPr id="6" name="TextBox 5">
            <a:extLst>
              <a:ext uri="{FF2B5EF4-FFF2-40B4-BE49-F238E27FC236}">
                <a16:creationId xmlns:a16="http://schemas.microsoft.com/office/drawing/2014/main" id="{9330C792-5113-CD84-0411-F96087D2E4F5}"/>
              </a:ext>
            </a:extLst>
          </p:cNvPr>
          <p:cNvSpPr txBox="1"/>
          <p:nvPr/>
        </p:nvSpPr>
        <p:spPr>
          <a:xfrm>
            <a:off x="7494325" y="6128845"/>
            <a:ext cx="3738139" cy="369332"/>
          </a:xfrm>
          <a:prstGeom prst="rect">
            <a:avLst/>
          </a:prstGeom>
          <a:noFill/>
        </p:spPr>
        <p:txBody>
          <a:bodyPr wrap="none" rtlCol="0">
            <a:spAutoFit/>
          </a:bodyPr>
          <a:lstStyle/>
          <a:p>
            <a:r>
              <a:rPr lang="en-IN" dirty="0"/>
              <a:t>Residual of Pressure and Temperature</a:t>
            </a:r>
          </a:p>
        </p:txBody>
      </p:sp>
    </p:spTree>
    <p:extLst>
      <p:ext uri="{BB962C8B-B14F-4D97-AF65-F5344CB8AC3E}">
        <p14:creationId xmlns:p14="http://schemas.microsoft.com/office/powerpoint/2010/main" val="4093537770"/>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07BB162C18CC47913BB0AEF4809ABB" ma:contentTypeVersion="10" ma:contentTypeDescription="Create a new document." ma:contentTypeScope="" ma:versionID="044990a6824429b5ba9d51cd07c1c1fd">
  <xsd:schema xmlns:xsd="http://www.w3.org/2001/XMLSchema" xmlns:xs="http://www.w3.org/2001/XMLSchema" xmlns:p="http://schemas.microsoft.com/office/2006/metadata/properties" xmlns:ns2="72742ea3-1dfe-4f69-95ff-f7751b477ace" targetNamespace="http://schemas.microsoft.com/office/2006/metadata/properties" ma:root="true" ma:fieldsID="13f2fd71cc57c0e03f5ff1ab0295c914" ns2:_="">
    <xsd:import namespace="72742ea3-1dfe-4f69-95ff-f7751b477ac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SearchPropertie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742ea3-1dfe-4f69-95ff-f7751b477a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823648-0334-49BF-81C5-F5DE09873970}">
  <ds:schemaRefs>
    <ds:schemaRef ds:uri="72742ea3-1dfe-4f69-95ff-f7751b477a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BFD59D9-AFA8-4A40-997D-B4063A444B83}">
  <ds:schemaRefs>
    <ds:schemaRef ds:uri="http://schemas.microsoft.com/sharepoint/v3/contenttype/forms"/>
  </ds:schemaRefs>
</ds:datastoreItem>
</file>

<file path=customXml/itemProps3.xml><?xml version="1.0" encoding="utf-8"?>
<ds:datastoreItem xmlns:ds="http://schemas.openxmlformats.org/officeDocument/2006/customXml" ds:itemID="{88BD16D5-5881-4C51-B209-6D2E0C4F58C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462</TotalTime>
  <Words>1372</Words>
  <Application>Microsoft Office PowerPoint</Application>
  <PresentationFormat>Widescreen</PresentationFormat>
  <Paragraphs>151</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Calibri</vt:lpstr>
      <vt:lpstr>Consolas</vt:lpstr>
      <vt:lpstr>IBM Plex Sans</vt:lpstr>
      <vt:lpstr>IBM Plex Sans Light</vt:lpstr>
      <vt:lpstr>IBM Plex Sans SemiBold</vt:lpstr>
      <vt:lpstr>Saira Condensed Condensed Light</vt:lpstr>
      <vt:lpstr>Saira Condensed Condensed SemiBold</vt:lpstr>
      <vt:lpstr>System Font Regular</vt:lpstr>
      <vt:lpstr>Wingdings</vt:lpstr>
      <vt:lpstr>Office Theme</vt:lpstr>
      <vt:lpstr>Time-series Air-Quality Index Analysis</vt:lpstr>
      <vt:lpstr>Group Members</vt:lpstr>
      <vt:lpstr>Agenda</vt:lpstr>
      <vt:lpstr>Introduction</vt:lpstr>
      <vt:lpstr>Problem Statement</vt:lpstr>
      <vt:lpstr>Objective</vt:lpstr>
      <vt:lpstr>Results Dataset Overview</vt:lpstr>
      <vt:lpstr>Results Exploratory Data Analysis</vt:lpstr>
      <vt:lpstr>Results Exploratory Data Analysis</vt:lpstr>
      <vt:lpstr>Results</vt:lpstr>
      <vt:lpstr>Results ARIMA &amp; SARIMA Model</vt:lpstr>
      <vt:lpstr>Results Prophet Model</vt:lpstr>
      <vt:lpstr>Results</vt:lpstr>
      <vt:lpstr>Results</vt:lpstr>
      <vt:lpstr>Results Vector Auto Regressor (VAR)</vt:lpstr>
      <vt:lpstr>Results Multi-Layer Perceptron</vt:lpstr>
      <vt:lpstr>Future Works</vt:lpstr>
      <vt:lpstr>References</vt:lpstr>
      <vt:lpstr>Video Recording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NIHAR JIGNESHKUMAR PATEL</dc:creator>
  <cp:lastModifiedBy>Nihar Patel</cp:lastModifiedBy>
  <cp:revision>56</cp:revision>
  <dcterms:created xsi:type="dcterms:W3CDTF">2022-06-10T19:28:06Z</dcterms:created>
  <dcterms:modified xsi:type="dcterms:W3CDTF">2024-05-10T01:11:02Z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2023-10-25T18:09:07Z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33d243b3-75fa-4e3a-a0e7-459e2224e7ff</vt:lpwstr>
  </property>
  <property fmtid="{D5CDD505-2E9C-101B-9397-08002B2CF9AE}" pid="8" name="MSIP_Label_a73fd474-4f3c-44ed-88fb-5cc4bd2471bf_ContentBits">
    <vt:lpwstr>0</vt:lpwstr>
  </property>
  <property fmtid="{D5CDD505-2E9C-101B-9397-08002B2CF9AE}" pid="9" name="ContentTypeId">
    <vt:lpwstr>0x0101007E07BB162C18CC47913BB0AEF4809ABB</vt:lpwstr>
  </property>
</Properties>
</file>